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7" r:id="rId2"/>
    <p:sldId id="256" r:id="rId3"/>
    <p:sldId id="257" r:id="rId4"/>
    <p:sldId id="258" r:id="rId5"/>
    <p:sldId id="259" r:id="rId6"/>
    <p:sldId id="260" r:id="rId7"/>
    <p:sldId id="262" r:id="rId8"/>
    <p:sldId id="268" r:id="rId9"/>
    <p:sldId id="261" r:id="rId10"/>
    <p:sldId id="263" r:id="rId11"/>
    <p:sldId id="264" r:id="rId12"/>
    <p:sldId id="265"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F9310-8CDF-4F70-9BA8-3268EAD0BD56}"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64D48-8612-488A-9411-823B91DC9D82}" type="slidenum">
              <a:rPr lang="en-US" smtClean="0"/>
              <a:t>‹#›</a:t>
            </a:fld>
            <a:endParaRPr lang="en-US"/>
          </a:p>
        </p:txBody>
      </p:sp>
    </p:spTree>
    <p:extLst>
      <p:ext uri="{BB962C8B-B14F-4D97-AF65-F5344CB8AC3E}">
        <p14:creationId xmlns:p14="http://schemas.microsoft.com/office/powerpoint/2010/main" val="65170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Tares—will grow up amidst evil forces which will try mightily to destroy it.</a:t>
            </a:r>
          </a:p>
        </p:txBody>
      </p:sp>
      <p:sp>
        <p:nvSpPr>
          <p:cNvPr id="4" name="Slide Number Placeholder 3"/>
          <p:cNvSpPr>
            <a:spLocks noGrp="1"/>
          </p:cNvSpPr>
          <p:nvPr>
            <p:ph type="sldNum" sz="quarter" idx="5"/>
          </p:nvPr>
        </p:nvSpPr>
        <p:spPr/>
        <p:txBody>
          <a:bodyPr/>
          <a:lstStyle/>
          <a:p>
            <a:fld id="{E6E64D48-8612-488A-9411-823B91DC9D82}" type="slidenum">
              <a:rPr lang="en-US" smtClean="0"/>
              <a:t>11</a:t>
            </a:fld>
            <a:endParaRPr lang="en-US"/>
          </a:p>
        </p:txBody>
      </p:sp>
    </p:spTree>
    <p:extLst>
      <p:ext uri="{BB962C8B-B14F-4D97-AF65-F5344CB8AC3E}">
        <p14:creationId xmlns:p14="http://schemas.microsoft.com/office/powerpoint/2010/main" val="4056982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BCBB083-FC6A-4A96-B043-0620C49365CC}" type="datetimeFigureOut">
              <a:rPr lang="en-US" smtClean="0"/>
              <a:t>1/28/2022</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E743390-CFAD-4997-93B3-B0B04344C4F7}"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5BCBB083-FC6A-4A96-B043-0620C49365CC}" type="datetimeFigureOut">
              <a:rPr lang="en-US" smtClean="0"/>
              <a:t>1/28/2022</a:t>
            </a:fld>
            <a:endParaRPr lang="en-US"/>
          </a:p>
        </p:txBody>
      </p:sp>
      <p:sp>
        <p:nvSpPr>
          <p:cNvPr id="14" name="Slide Number Placeholder 13"/>
          <p:cNvSpPr>
            <a:spLocks noGrp="1"/>
          </p:cNvSpPr>
          <p:nvPr>
            <p:ph type="sldNum" sz="quarter" idx="11"/>
          </p:nvPr>
        </p:nvSpPr>
        <p:spPr/>
        <p:txBody>
          <a:bodyPr/>
          <a:lstStyle/>
          <a:p>
            <a:fld id="{FE743390-CFAD-4997-93B3-B0B04344C4F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5BCBB083-FC6A-4A96-B043-0620C49365CC}" type="datetimeFigureOut">
              <a:rPr lang="en-US" smtClean="0"/>
              <a:t>1/28/2022</a:t>
            </a:fld>
            <a:endParaRPr lang="en-US"/>
          </a:p>
        </p:txBody>
      </p:sp>
      <p:sp>
        <p:nvSpPr>
          <p:cNvPr id="14" name="Slide Number Placeholder 13"/>
          <p:cNvSpPr>
            <a:spLocks noGrp="1"/>
          </p:cNvSpPr>
          <p:nvPr>
            <p:ph type="sldNum" sz="quarter" idx="11"/>
          </p:nvPr>
        </p:nvSpPr>
        <p:spPr/>
        <p:txBody>
          <a:bodyPr/>
          <a:lstStyle/>
          <a:p>
            <a:fld id="{FE743390-CFAD-4997-93B3-B0B04344C4F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5BCBB083-FC6A-4A96-B043-0620C49365CC}" type="datetimeFigureOut">
              <a:rPr lang="en-US" smtClean="0"/>
              <a:t>1/28/2022</a:t>
            </a:fld>
            <a:endParaRPr lang="en-US"/>
          </a:p>
        </p:txBody>
      </p:sp>
      <p:sp>
        <p:nvSpPr>
          <p:cNvPr id="11" name="Slide Number Placeholder 10"/>
          <p:cNvSpPr>
            <a:spLocks noGrp="1"/>
          </p:cNvSpPr>
          <p:nvPr>
            <p:ph type="sldNum" sz="quarter" idx="11"/>
          </p:nvPr>
        </p:nvSpPr>
        <p:spPr/>
        <p:txBody>
          <a:bodyPr/>
          <a:lstStyle/>
          <a:p>
            <a:fld id="{FE743390-CFAD-4997-93B3-B0B04344C4F7}"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5BCBB083-FC6A-4A96-B043-0620C49365CC}" type="datetimeFigureOut">
              <a:rPr lang="en-US" smtClean="0"/>
              <a:t>1/28/2022</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E743390-CFAD-4997-93B3-B0B04344C4F7}"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5BCBB083-FC6A-4A96-B043-0620C49365CC}" type="datetimeFigureOut">
              <a:rPr lang="en-US" smtClean="0"/>
              <a:t>1/28/2022</a:t>
            </a:fld>
            <a:endParaRPr lang="en-US"/>
          </a:p>
        </p:txBody>
      </p:sp>
      <p:sp>
        <p:nvSpPr>
          <p:cNvPr id="13" name="Slide Number Placeholder 12"/>
          <p:cNvSpPr>
            <a:spLocks noGrp="1"/>
          </p:cNvSpPr>
          <p:nvPr>
            <p:ph type="sldNum" sz="quarter" idx="11"/>
          </p:nvPr>
        </p:nvSpPr>
        <p:spPr/>
        <p:txBody>
          <a:bodyPr/>
          <a:lstStyle/>
          <a:p>
            <a:fld id="{FE743390-CFAD-4997-93B3-B0B04344C4F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5BCBB083-FC6A-4A96-B043-0620C49365CC}" type="datetimeFigureOut">
              <a:rPr lang="en-US" smtClean="0"/>
              <a:t>1/28/2022</a:t>
            </a:fld>
            <a:endParaRPr lang="en-US"/>
          </a:p>
        </p:txBody>
      </p:sp>
      <p:sp>
        <p:nvSpPr>
          <p:cNvPr id="14" name="Slide Number Placeholder 13"/>
          <p:cNvSpPr>
            <a:spLocks noGrp="1"/>
          </p:cNvSpPr>
          <p:nvPr>
            <p:ph type="sldNum" sz="quarter" idx="11"/>
          </p:nvPr>
        </p:nvSpPr>
        <p:spPr/>
        <p:txBody>
          <a:bodyPr/>
          <a:lstStyle/>
          <a:p>
            <a:fld id="{FE743390-CFAD-4997-93B3-B0B04344C4F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5BCBB083-FC6A-4A96-B043-0620C49365CC}" type="datetimeFigureOut">
              <a:rPr lang="en-US" smtClean="0"/>
              <a:t>1/28/2022</a:t>
            </a:fld>
            <a:endParaRPr lang="en-US"/>
          </a:p>
        </p:txBody>
      </p:sp>
      <p:sp>
        <p:nvSpPr>
          <p:cNvPr id="10" name="Slide Number Placeholder 9"/>
          <p:cNvSpPr>
            <a:spLocks noGrp="1"/>
          </p:cNvSpPr>
          <p:nvPr>
            <p:ph type="sldNum" sz="quarter" idx="11"/>
          </p:nvPr>
        </p:nvSpPr>
        <p:spPr/>
        <p:txBody>
          <a:bodyPr/>
          <a:lstStyle/>
          <a:p>
            <a:fld id="{FE743390-CFAD-4997-93B3-B0B04344C4F7}"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BCBB083-FC6A-4A96-B043-0620C49365CC}" type="datetimeFigureOut">
              <a:rPr lang="en-US" smtClean="0"/>
              <a:t>1/28/2022</a:t>
            </a:fld>
            <a:endParaRPr lang="en-US"/>
          </a:p>
        </p:txBody>
      </p:sp>
      <p:sp>
        <p:nvSpPr>
          <p:cNvPr id="9" name="Slide Number Placeholder 8"/>
          <p:cNvSpPr>
            <a:spLocks noGrp="1"/>
          </p:cNvSpPr>
          <p:nvPr>
            <p:ph type="sldNum" sz="quarter" idx="11"/>
          </p:nvPr>
        </p:nvSpPr>
        <p:spPr/>
        <p:txBody>
          <a:bodyPr/>
          <a:lstStyle/>
          <a:p>
            <a:fld id="{FE743390-CFAD-4997-93B3-B0B04344C4F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5BCBB083-FC6A-4A96-B043-0620C49365CC}" type="datetimeFigureOut">
              <a:rPr lang="en-US" smtClean="0"/>
              <a:t>1/28/2022</a:t>
            </a:fld>
            <a:endParaRPr lang="en-US"/>
          </a:p>
        </p:txBody>
      </p:sp>
      <p:sp>
        <p:nvSpPr>
          <p:cNvPr id="16" name="Slide Number Placeholder 15"/>
          <p:cNvSpPr>
            <a:spLocks noGrp="1"/>
          </p:cNvSpPr>
          <p:nvPr>
            <p:ph type="sldNum" sz="quarter" idx="11"/>
          </p:nvPr>
        </p:nvSpPr>
        <p:spPr/>
        <p:txBody>
          <a:bodyPr/>
          <a:lstStyle/>
          <a:p>
            <a:fld id="{FE743390-CFAD-4997-93B3-B0B04344C4F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5BCBB083-FC6A-4A96-B043-0620C49365CC}" type="datetimeFigureOut">
              <a:rPr lang="en-US" smtClean="0"/>
              <a:t>1/28/2022</a:t>
            </a:fld>
            <a:endParaRPr lang="en-US"/>
          </a:p>
        </p:txBody>
      </p:sp>
      <p:sp>
        <p:nvSpPr>
          <p:cNvPr id="17" name="Slide Number Placeholder 16"/>
          <p:cNvSpPr>
            <a:spLocks noGrp="1"/>
          </p:cNvSpPr>
          <p:nvPr>
            <p:ph type="sldNum" sz="quarter" idx="11"/>
          </p:nvPr>
        </p:nvSpPr>
        <p:spPr/>
        <p:txBody>
          <a:bodyPr/>
          <a:lstStyle/>
          <a:p>
            <a:fld id="{FE743390-CFAD-4997-93B3-B0B04344C4F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E743390-CFAD-4997-93B3-B0B04344C4F7}"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5BCBB083-FC6A-4A96-B043-0620C49365CC}" type="datetimeFigureOut">
              <a:rPr lang="en-US" smtClean="0"/>
              <a:t>1/28/2022</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7400"/>
            <a:ext cx="5943600" cy="2857500"/>
          </a:xfrm>
        </p:spPr>
        <p:txBody>
          <a:bodyPr anchor="ctr">
            <a:normAutofit/>
          </a:bodyPr>
          <a:lstStyle/>
          <a:p>
            <a:pPr algn="ctr">
              <a:lnSpc>
                <a:spcPct val="125000"/>
              </a:lnSpc>
              <a:spcAft>
                <a:spcPts val="1200"/>
              </a:spcAft>
            </a:pPr>
            <a:r>
              <a:rPr lang="en-US" dirty="0">
                <a:latin typeface="Lucida Sans Unicode" panose="020B0602030504020204" pitchFamily="34" charset="0"/>
                <a:cs typeface="Lucida Sans Unicode" panose="020B0602030504020204" pitchFamily="34" charset="0"/>
              </a:rPr>
              <a:t>“To what shall we liken the kingdom of God? Or with what parable shall we picture it?” (Mark 4:30)</a:t>
            </a:r>
          </a:p>
        </p:txBody>
      </p:sp>
    </p:spTree>
    <p:extLst>
      <p:ext uri="{BB962C8B-B14F-4D97-AF65-F5344CB8AC3E}">
        <p14:creationId xmlns:p14="http://schemas.microsoft.com/office/powerpoint/2010/main" val="18694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2400"/>
              </a:spcAft>
            </a:pPr>
            <a:r>
              <a:rPr lang="en-US" sz="2400" dirty="0">
                <a:latin typeface="Lucida Sans Unicode" panose="020B0602030504020204" pitchFamily="34" charset="0"/>
                <a:cs typeface="Lucida Sans Unicode" panose="020B0602030504020204" pitchFamily="34" charset="0"/>
              </a:rPr>
              <a:t>A message many regarded as foolishness.</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“But we preach Christ crucified, to the Jews a </a:t>
            </a:r>
            <a:r>
              <a:rPr lang="en-US" sz="2200" b="1" dirty="0">
                <a:latin typeface="Lucida Sans Unicode" panose="020B0602030504020204" pitchFamily="34" charset="0"/>
                <a:cs typeface="Lucida Sans Unicode" panose="020B0602030504020204" pitchFamily="34" charset="0"/>
              </a:rPr>
              <a:t>stumbling</a:t>
            </a:r>
            <a:r>
              <a:rPr lang="en-US" sz="2200" dirty="0">
                <a:latin typeface="Lucida Sans Unicode" panose="020B0602030504020204" pitchFamily="34" charset="0"/>
                <a:cs typeface="Lucida Sans Unicode" panose="020B0602030504020204" pitchFamily="34" charset="0"/>
              </a:rPr>
              <a:t> </a:t>
            </a:r>
            <a:r>
              <a:rPr lang="en-US" sz="2200" b="1" dirty="0">
                <a:latin typeface="Lucida Sans Unicode" panose="020B0602030504020204" pitchFamily="34" charset="0"/>
                <a:cs typeface="Lucida Sans Unicode" panose="020B0602030504020204" pitchFamily="34" charset="0"/>
              </a:rPr>
              <a:t>block</a:t>
            </a:r>
            <a:r>
              <a:rPr lang="en-US" sz="2200" dirty="0">
                <a:latin typeface="Lucida Sans Unicode" panose="020B0602030504020204" pitchFamily="34" charset="0"/>
                <a:cs typeface="Lucida Sans Unicode" panose="020B0602030504020204" pitchFamily="34" charset="0"/>
              </a:rPr>
              <a:t> and to the Greeks </a:t>
            </a:r>
            <a:r>
              <a:rPr lang="en-US" sz="2200" b="1" dirty="0">
                <a:latin typeface="Lucida Sans Unicode" panose="020B0602030504020204" pitchFamily="34" charset="0"/>
                <a:cs typeface="Lucida Sans Unicode" panose="020B0602030504020204" pitchFamily="34" charset="0"/>
              </a:rPr>
              <a:t>foolishness</a:t>
            </a:r>
            <a:r>
              <a:rPr lang="en-US" sz="2200" dirty="0">
                <a:latin typeface="Lucida Sans Unicode" panose="020B0602030504020204" pitchFamily="34" charset="0"/>
                <a:cs typeface="Lucida Sans Unicode" panose="020B0602030504020204" pitchFamily="34" charset="0"/>
              </a:rPr>
              <a:t>” (1 Cor. 1:23).</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“What does this </a:t>
            </a:r>
            <a:r>
              <a:rPr lang="en-US" sz="2200" b="1" dirty="0">
                <a:latin typeface="Lucida Sans Unicode" panose="020B0602030504020204" pitchFamily="34" charset="0"/>
                <a:cs typeface="Lucida Sans Unicode" panose="020B0602030504020204" pitchFamily="34" charset="0"/>
              </a:rPr>
              <a:t>babbler</a:t>
            </a:r>
            <a:r>
              <a:rPr lang="en-US" sz="2200" dirty="0">
                <a:latin typeface="Lucida Sans Unicode" panose="020B0602030504020204" pitchFamily="34" charset="0"/>
                <a:cs typeface="Lucida Sans Unicode" panose="020B0602030504020204" pitchFamily="34" charset="0"/>
              </a:rPr>
              <a:t> want to say?” (Acts 17:18).</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“And when they heard of the resurrection of the dead, some </a:t>
            </a:r>
            <a:r>
              <a:rPr lang="en-US" sz="2200" b="1" dirty="0">
                <a:latin typeface="Lucida Sans Unicode" panose="020B0602030504020204" pitchFamily="34" charset="0"/>
                <a:cs typeface="Lucida Sans Unicode" panose="020B0602030504020204" pitchFamily="34" charset="0"/>
              </a:rPr>
              <a:t>mocked</a:t>
            </a:r>
            <a:r>
              <a:rPr lang="en-US" sz="2200" dirty="0">
                <a:latin typeface="Lucida Sans Unicode" panose="020B0602030504020204" pitchFamily="34" charset="0"/>
                <a:cs typeface="Lucida Sans Unicode" panose="020B0602030504020204" pitchFamily="34" charset="0"/>
              </a:rPr>
              <a:t>…” (Acts 17:32).</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19359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normAutofit/>
          </a:bodyPr>
          <a:lstStyle/>
          <a:p>
            <a:pPr>
              <a:lnSpc>
                <a:spcPct val="12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Persecution from without.</a:t>
            </a:r>
          </a:p>
          <a:p>
            <a:pPr lvl="1">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The devil sure saw this kingdom as a threat.</a:t>
            </a:r>
          </a:p>
          <a:p>
            <a:pPr lvl="1">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Parable of tares (Matthew 13:24-30).</a:t>
            </a:r>
          </a:p>
          <a:p>
            <a:pPr lvl="1">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Hebrews 10:32-34.</a:t>
            </a:r>
          </a:p>
          <a:p>
            <a:pPr lvl="1">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Think Paul’s first imprisonment in Rome, and how </a:t>
            </a:r>
            <a:br>
              <a:rPr lang="en-US" sz="2200" dirty="0">
                <a:latin typeface="Lucida Sans Unicode" panose="020B0602030504020204" pitchFamily="34" charset="0"/>
                <a:cs typeface="Lucida Sans Unicode" panose="020B0602030504020204" pitchFamily="34" charset="0"/>
              </a:rPr>
            </a:br>
            <a:r>
              <a:rPr lang="en-US" sz="2200" dirty="0">
                <a:latin typeface="Lucida Sans Unicode" panose="020B0602030504020204" pitchFamily="34" charset="0"/>
                <a:cs typeface="Lucida Sans Unicode" panose="020B0602030504020204" pitchFamily="34" charset="0"/>
              </a:rPr>
              <a:t>it turned out for the furtherance of the gospel </a:t>
            </a:r>
            <a:br>
              <a:rPr lang="en-US" sz="2200" dirty="0">
                <a:latin typeface="Lucida Sans Unicode" panose="020B0602030504020204" pitchFamily="34" charset="0"/>
                <a:cs typeface="Lucida Sans Unicode" panose="020B0602030504020204" pitchFamily="34" charset="0"/>
              </a:rPr>
            </a:br>
            <a:r>
              <a:rPr lang="en-US" sz="2200" dirty="0">
                <a:latin typeface="Lucida Sans Unicode" panose="020B0602030504020204" pitchFamily="34" charset="0"/>
                <a:cs typeface="Lucida Sans Unicode" panose="020B0602030504020204" pitchFamily="34" charset="0"/>
              </a:rPr>
              <a:t>(Phil. 1:12-14).</a:t>
            </a:r>
          </a:p>
          <a:p>
            <a:pPr lvl="1">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And this statement he made during his second imprisonment: 2 Timothy 2:8-9.</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34317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normAutofit/>
          </a:bodyPr>
          <a:lstStyle/>
          <a:p>
            <a:pPr>
              <a:lnSpc>
                <a:spcPct val="135000"/>
              </a:lnSpc>
              <a:spcBef>
                <a:spcPts val="0"/>
              </a:spcBef>
              <a:spcAft>
                <a:spcPts val="2400"/>
              </a:spcAft>
            </a:pPr>
            <a:r>
              <a:rPr lang="en-US" sz="2400" dirty="0">
                <a:latin typeface="Lucida Sans Unicode" panose="020B0602030504020204" pitchFamily="34" charset="0"/>
                <a:cs typeface="Lucida Sans Unicode" panose="020B0602030504020204" pitchFamily="34" charset="0"/>
              </a:rPr>
              <a:t>Problems from within.</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Ananias and Sapphira (Acts 5), widows neglected </a:t>
            </a:r>
            <a:br>
              <a:rPr lang="en-US" sz="2200" dirty="0">
                <a:latin typeface="Lucida Sans Unicode" panose="020B0602030504020204" pitchFamily="34" charset="0"/>
                <a:cs typeface="Lucida Sans Unicode" panose="020B0602030504020204" pitchFamily="34" charset="0"/>
              </a:rPr>
            </a:br>
            <a:r>
              <a:rPr lang="en-US" sz="2200" dirty="0">
                <a:latin typeface="Lucida Sans Unicode" panose="020B0602030504020204" pitchFamily="34" charset="0"/>
                <a:cs typeface="Lucida Sans Unicode" panose="020B0602030504020204" pitchFamily="34" charset="0"/>
              </a:rPr>
              <a:t>(Acts 6); circumcision/law of Moses (Acts 15); other false teachings described in the epistles; etc. </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11588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153400" cy="5410200"/>
          </a:xfrm>
        </p:spPr>
        <p:txBody>
          <a:bodyPr>
            <a:normAutofit/>
          </a:bodyPr>
          <a:lstStyle/>
          <a:p>
            <a:pPr>
              <a:lnSpc>
                <a:spcPct val="135000"/>
              </a:lnSpc>
              <a:spcBef>
                <a:spcPts val="0"/>
              </a:spcBef>
              <a:spcAft>
                <a:spcPts val="2400"/>
              </a:spcAft>
            </a:pPr>
            <a:r>
              <a:rPr lang="en-US" sz="2400" dirty="0">
                <a:latin typeface="Lucida Sans Unicode" panose="020B0602030504020204" pitchFamily="34" charset="0"/>
                <a:cs typeface="Lucida Sans Unicode" panose="020B0602030504020204" pitchFamily="34" charset="0"/>
              </a:rPr>
              <a:t>Jamaica, Guatemala, El Salvador, Honduras, Nicaragua, Costa Rico, Dominica, Mexico, Kazakhstan, Bangladesh, India, Belgium, South Africa, Zimbabwe, Kenya, Mozambique, Sierra Leone, Chad, Uganda, Slovakia, Italy, Canada, Aruba, the Philippines, Australia, Germany, England, Ireland, New Zealand, Puerto Rico, South Korea, Switzerland, China, Fiji, Chili, Argentina, Venezuela, Columbia, Peru, Lithuania, Romania, Russia, and many other places. </a:t>
            </a:r>
          </a:p>
        </p:txBody>
      </p:sp>
      <p:sp>
        <p:nvSpPr>
          <p:cNvPr id="3" name="TextBox 2"/>
          <p:cNvSpPr txBox="1"/>
          <p:nvPr/>
        </p:nvSpPr>
        <p:spPr>
          <a:xfrm>
            <a:off x="457200" y="3810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And it continues to grow…</a:t>
            </a:r>
          </a:p>
        </p:txBody>
      </p:sp>
    </p:spTree>
    <p:extLst>
      <p:ext uri="{BB962C8B-B14F-4D97-AF65-F5344CB8AC3E}">
        <p14:creationId xmlns:p14="http://schemas.microsoft.com/office/powerpoint/2010/main" val="424411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153400" cy="5410200"/>
          </a:xfrm>
        </p:spPr>
        <p:txBody>
          <a:bodyPr>
            <a:normAutofit/>
          </a:bodyPr>
          <a:lstStyle/>
          <a:p>
            <a:pPr>
              <a:lnSpc>
                <a:spcPct val="135000"/>
              </a:lnSpc>
              <a:spcBef>
                <a:spcPts val="0"/>
              </a:spcBef>
              <a:spcAft>
                <a:spcPts val="2400"/>
              </a:spcAft>
            </a:pPr>
            <a:r>
              <a:rPr lang="en-US" sz="2400" dirty="0">
                <a:latin typeface="Lucida Sans Unicode" panose="020B0602030504020204" pitchFamily="34" charset="0"/>
                <a:cs typeface="Lucida Sans Unicode" panose="020B0602030504020204" pitchFamily="34" charset="0"/>
              </a:rPr>
              <a:t>It is not the </a:t>
            </a:r>
            <a:r>
              <a:rPr lang="en-US" sz="2400" b="1" dirty="0">
                <a:latin typeface="Lucida Sans Unicode" panose="020B0602030504020204" pitchFamily="34" charset="0"/>
                <a:cs typeface="Lucida Sans Unicode" panose="020B0602030504020204" pitchFamily="34" charset="0"/>
              </a:rPr>
              <a:t>size</a:t>
            </a:r>
            <a:r>
              <a:rPr lang="en-US" sz="2400" dirty="0">
                <a:latin typeface="Lucida Sans Unicode" panose="020B0602030504020204" pitchFamily="34" charset="0"/>
                <a:cs typeface="Lucida Sans Unicode" panose="020B0602030504020204" pitchFamily="34" charset="0"/>
              </a:rPr>
              <a:t> of the seed that determines what it will at last become, but the </a:t>
            </a:r>
            <a:r>
              <a:rPr lang="en-US" sz="2400" b="1" dirty="0">
                <a:latin typeface="Lucida Sans Unicode" panose="020B0602030504020204" pitchFamily="34" charset="0"/>
                <a:cs typeface="Lucida Sans Unicode" panose="020B0602030504020204" pitchFamily="34" charset="0"/>
              </a:rPr>
              <a:t>living germ </a:t>
            </a:r>
            <a:r>
              <a:rPr lang="en-US" sz="2400" dirty="0">
                <a:latin typeface="Lucida Sans Unicode" panose="020B0602030504020204" pitchFamily="34" charset="0"/>
                <a:cs typeface="Lucida Sans Unicode" panose="020B0602030504020204" pitchFamily="34" charset="0"/>
              </a:rPr>
              <a:t>within it.</a:t>
            </a:r>
          </a:p>
          <a:p>
            <a:pPr lvl="1">
              <a:lnSpc>
                <a:spcPct val="135000"/>
              </a:lnSpc>
              <a:spcBef>
                <a:spcPts val="0"/>
              </a:spcBef>
              <a:spcAft>
                <a:spcPts val="2400"/>
              </a:spcAft>
            </a:pPr>
            <a:r>
              <a:rPr lang="en-US" sz="2200" dirty="0">
                <a:latin typeface="Lucida Sans Unicode" panose="020B0602030504020204" pitchFamily="34" charset="0"/>
                <a:cs typeface="Lucida Sans Unicode" panose="020B0602030504020204" pitchFamily="34" charset="0"/>
              </a:rPr>
              <a:t>“For the word of God is living and powerful, sharper than any two-edged sword…” (Hebrews 4:12).</a:t>
            </a:r>
          </a:p>
          <a:p>
            <a:pPr>
              <a:lnSpc>
                <a:spcPct val="135000"/>
              </a:lnSpc>
              <a:spcBef>
                <a:spcPts val="0"/>
              </a:spcBef>
              <a:spcAft>
                <a:spcPts val="2400"/>
              </a:spcAft>
            </a:pPr>
            <a:r>
              <a:rPr lang="en-US" sz="2400" dirty="0">
                <a:latin typeface="Lucida Sans Unicode" panose="020B0602030504020204" pitchFamily="34" charset="0"/>
                <a:cs typeface="Lucida Sans Unicode" panose="020B0602030504020204" pitchFamily="34" charset="0"/>
              </a:rPr>
              <a:t>There’s no better home; there’s no better place to “nest” than in the branches of the kingdom of heaven.</a:t>
            </a:r>
          </a:p>
        </p:txBody>
      </p:sp>
      <p:sp>
        <p:nvSpPr>
          <p:cNvPr id="3" name="TextBox 2"/>
          <p:cNvSpPr txBox="1"/>
          <p:nvPr/>
        </p:nvSpPr>
        <p:spPr>
          <a:xfrm>
            <a:off x="457200" y="3810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Some Final Words</a:t>
            </a:r>
          </a:p>
        </p:txBody>
      </p:sp>
    </p:spTree>
    <p:extLst>
      <p:ext uri="{BB962C8B-B14F-4D97-AF65-F5344CB8AC3E}">
        <p14:creationId xmlns:p14="http://schemas.microsoft.com/office/powerpoint/2010/main" val="33198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6172200"/>
          </a:xfrm>
        </p:spPr>
        <p:txBody>
          <a:bodyPr>
            <a:normAutofit/>
          </a:bodyPr>
          <a:lstStyle/>
          <a:p>
            <a:pPr marL="0" indent="0">
              <a:lnSpc>
                <a:spcPct val="135000"/>
              </a:lnSpc>
              <a:spcBef>
                <a:spcPts val="0"/>
              </a:spcBef>
              <a:buNone/>
            </a:pPr>
            <a:r>
              <a:rPr lang="en-US" sz="2600" dirty="0">
                <a:effectLst/>
                <a:latin typeface="Lucida Sans Unicode" panose="020B0602030504020204" pitchFamily="34" charset="0"/>
                <a:cs typeface="Lucida Sans Unicode" panose="020B0602030504020204" pitchFamily="34" charset="0"/>
              </a:rPr>
              <a:t>“The kingdom of heaven is like a </a:t>
            </a:r>
            <a:r>
              <a:rPr lang="en-US" sz="2600" b="1" dirty="0">
                <a:effectLst/>
                <a:latin typeface="Lucida Sans Unicode" panose="020B0602030504020204" pitchFamily="34" charset="0"/>
                <a:cs typeface="Lucida Sans Unicode" panose="020B0602030504020204" pitchFamily="34" charset="0"/>
              </a:rPr>
              <a:t>mustard seed</a:t>
            </a:r>
            <a:r>
              <a:rPr lang="en-US" sz="2600" dirty="0">
                <a:effectLst/>
                <a:latin typeface="Lucida Sans Unicode" panose="020B0602030504020204" pitchFamily="34" charset="0"/>
                <a:cs typeface="Lucida Sans Unicode" panose="020B0602030504020204" pitchFamily="34" charset="0"/>
              </a:rPr>
              <a:t>, which a man took and sowed in his field, which indeed is the </a:t>
            </a:r>
            <a:r>
              <a:rPr lang="en-US" sz="2600" b="1" dirty="0">
                <a:effectLst/>
                <a:latin typeface="Lucida Sans Unicode" panose="020B0602030504020204" pitchFamily="34" charset="0"/>
                <a:cs typeface="Lucida Sans Unicode" panose="020B0602030504020204" pitchFamily="34" charset="0"/>
              </a:rPr>
              <a:t>least of all the seeds</a:t>
            </a:r>
            <a:r>
              <a:rPr lang="en-US" sz="2600" dirty="0">
                <a:effectLst/>
                <a:latin typeface="Lucida Sans Unicode" panose="020B0602030504020204" pitchFamily="34" charset="0"/>
                <a:cs typeface="Lucida Sans Unicode" panose="020B0602030504020204" pitchFamily="34" charset="0"/>
              </a:rPr>
              <a:t>; but when it is grown it is greater than the herbs and becomes a tree (“shoots out large branches”—Mark 4:32), so that the birds of the air come and nest in its branches” (Matthew 13:31-32).</a:t>
            </a:r>
          </a:p>
        </p:txBody>
      </p:sp>
    </p:spTree>
    <p:extLst>
      <p:ext uri="{BB962C8B-B14F-4D97-AF65-F5344CB8AC3E}">
        <p14:creationId xmlns:p14="http://schemas.microsoft.com/office/powerpoint/2010/main" val="185440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Similar language found in this Messianic prophecy: Ezekiel 17:22-24</a:t>
            </a:r>
          </a:p>
          <a:p>
            <a:pPr lvl="1">
              <a:lnSpc>
                <a:spcPct val="125000"/>
              </a:lnSpc>
              <a:spcBef>
                <a:spcPts val="0"/>
              </a:spcBef>
              <a:spcAft>
                <a:spcPts val="1800"/>
              </a:spcAft>
            </a:pPr>
            <a:r>
              <a:rPr lang="en-US" sz="2000" dirty="0">
                <a:latin typeface="Lucida Sans Unicode" panose="020B0602030504020204" pitchFamily="34" charset="0"/>
                <a:cs typeface="Lucida Sans Unicode" panose="020B0602030504020204" pitchFamily="34" charset="0"/>
              </a:rPr>
              <a:t>“For He shall grow up before Him as a tender plant, and as a root out of dry ground…” (Isa. 53:2).</a:t>
            </a:r>
          </a:p>
          <a:p>
            <a:pPr lvl="1">
              <a:lnSpc>
                <a:spcPct val="125000"/>
              </a:lnSpc>
              <a:spcBef>
                <a:spcPts val="0"/>
              </a:spcBef>
              <a:spcAft>
                <a:spcPts val="1800"/>
              </a:spcAft>
            </a:pPr>
            <a:r>
              <a:rPr lang="en-US" sz="2000" dirty="0">
                <a:latin typeface="Lucida Sans Unicode" panose="020B0602030504020204" pitchFamily="34" charset="0"/>
                <a:cs typeface="Lucida Sans Unicode" panose="020B0602030504020204" pitchFamily="34" charset="0"/>
              </a:rPr>
              <a:t>“Behold, the Man whose name is the </a:t>
            </a:r>
            <a:r>
              <a:rPr lang="en-US" sz="2000" b="1" dirty="0">
                <a:latin typeface="Lucida Sans Unicode" panose="020B0602030504020204" pitchFamily="34" charset="0"/>
                <a:cs typeface="Lucida Sans Unicode" panose="020B0602030504020204" pitchFamily="34" charset="0"/>
              </a:rPr>
              <a:t>BRANCH</a:t>
            </a:r>
            <a:r>
              <a:rPr lang="en-US" sz="2000" dirty="0">
                <a:latin typeface="Lucida Sans Unicode" panose="020B0602030504020204" pitchFamily="34" charset="0"/>
                <a:cs typeface="Lucida Sans Unicode" panose="020B0602030504020204" pitchFamily="34" charset="0"/>
              </a:rPr>
              <a:t>! From His place He shall branch out, And He shall build the temple of the LORD” (Zech. 6:12; see also Isa. 11:1; Jer. 23:5).</a:t>
            </a:r>
          </a:p>
          <a:p>
            <a:pPr>
              <a:lnSpc>
                <a:spcPct val="125000"/>
              </a:lnSpc>
              <a:spcBef>
                <a:spcPts val="0"/>
              </a:spcBef>
              <a:spcAft>
                <a:spcPts val="1800"/>
              </a:spcAft>
            </a:pPr>
            <a:r>
              <a:rPr lang="en-US" sz="2400" dirty="0">
                <a:effectLst/>
                <a:latin typeface="Lucida Sans Unicode" panose="020B0602030504020204" pitchFamily="34" charset="0"/>
                <a:cs typeface="Lucida Sans Unicode" panose="020B0602030504020204" pitchFamily="34" charset="0"/>
              </a:rPr>
              <a:t>The kingd</a:t>
            </a:r>
            <a:r>
              <a:rPr lang="en-US" sz="2400" dirty="0">
                <a:latin typeface="Lucida Sans Unicode" panose="020B0602030504020204" pitchFamily="34" charset="0"/>
                <a:cs typeface="Lucida Sans Unicode" panose="020B0602030504020204" pitchFamily="34" charset="0"/>
              </a:rPr>
              <a:t>om of heaven would begin in a very small way and grow into something exceedingly great</a:t>
            </a:r>
            <a:r>
              <a:rPr lang="en-US" sz="2400" dirty="0">
                <a:effectLst/>
                <a:latin typeface="Lucida Sans Unicode" panose="020B0602030504020204" pitchFamily="34" charset="0"/>
                <a:cs typeface="Lucida Sans Unicode" panose="020B0602030504020204" pitchFamily="34" charset="0"/>
              </a:rPr>
              <a:t>.</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The Parable of the Mustard Seed</a:t>
            </a:r>
          </a:p>
        </p:txBody>
      </p:sp>
    </p:spTree>
    <p:extLst>
      <p:ext uri="{BB962C8B-B14F-4D97-AF65-F5344CB8AC3E}">
        <p14:creationId xmlns:p14="http://schemas.microsoft.com/office/powerpoint/2010/main" val="32291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Even within the 30 years recorded in the Book of Acts, beginning with that first gospel sermon in Acts 2.</a:t>
            </a:r>
          </a:p>
          <a:p>
            <a:pPr>
              <a:lnSpc>
                <a:spcPct val="13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Acts 1:8; 8:4</a:t>
            </a:r>
          </a:p>
          <a:p>
            <a:pPr>
              <a:lnSpc>
                <a:spcPct val="13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Everywhere they went they preached the kingdom of God or the kingdom of heaven (Acts 8:12; 19:8; 20:25; 28:23, 31).</a:t>
            </a:r>
          </a:p>
          <a:p>
            <a:pPr>
              <a:lnSpc>
                <a:spcPct val="13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Result: Colossians 1:13-14</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And boy did it ever grow!</a:t>
            </a:r>
          </a:p>
        </p:txBody>
      </p:sp>
    </p:spTree>
    <p:extLst>
      <p:ext uri="{BB962C8B-B14F-4D97-AF65-F5344CB8AC3E}">
        <p14:creationId xmlns:p14="http://schemas.microsoft.com/office/powerpoint/2010/main" val="31340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1" t="1916" r="41575" b="33886"/>
          <a:stretch/>
        </p:blipFill>
        <p:spPr bwMode="auto">
          <a:xfrm>
            <a:off x="457200" y="685800"/>
            <a:ext cx="7916762" cy="537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Acts 2:47; 4:4; 5:14; 6:7; 9:31; 11:21; 13:48-49; 19:18-20.</a:t>
            </a:r>
          </a:p>
        </p:txBody>
      </p:sp>
      <p:sp>
        <p:nvSpPr>
          <p:cNvPr id="3" name="TextBox 2"/>
          <p:cNvSpPr txBox="1"/>
          <p:nvPr/>
        </p:nvSpPr>
        <p:spPr>
          <a:xfrm>
            <a:off x="228600" y="609600"/>
            <a:ext cx="83820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Check out these “growth” references</a:t>
            </a:r>
          </a:p>
        </p:txBody>
      </p:sp>
    </p:spTree>
    <p:extLst>
      <p:ext uri="{BB962C8B-B14F-4D97-AF65-F5344CB8AC3E}">
        <p14:creationId xmlns:p14="http://schemas.microsoft.com/office/powerpoint/2010/main" val="353510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A humble king who was slain on a cross.</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“For He shall grow up before Him as a tender plant, and as a root out of dry ground. He has no form or comeliness, and when we see Him, there is no beauty that we should desire Him” (Isaiah 53:2).</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Even those among whom He had become very popular turned on Him in the end and crucified Him.</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4772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The lack of worldly credentials possessed by those who preached the message.</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“Now when they saw the boldness of Peter and John, and perceived that they were uneducated and untrained men, they marveled” (Acts 4:13).</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14925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153400" cy="4876800"/>
          </a:xfrm>
        </p:spPr>
        <p:txBody>
          <a:bodyPr/>
          <a:lstStyle/>
          <a:p>
            <a:pPr>
              <a:lnSpc>
                <a:spcPct val="13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The lack of “cooperative” efforts by local churches.</a:t>
            </a:r>
          </a:p>
          <a:p>
            <a:pPr lvl="1">
              <a:lnSpc>
                <a:spcPct val="135000"/>
              </a:lnSpc>
              <a:spcBef>
                <a:spcPts val="0"/>
              </a:spcBef>
              <a:spcAft>
                <a:spcPts val="1800"/>
              </a:spcAft>
            </a:pPr>
            <a:r>
              <a:rPr lang="en-US" sz="2200" dirty="0">
                <a:latin typeface="Lucida Sans Unicode" panose="020B0602030504020204" pitchFamily="34" charset="0"/>
                <a:cs typeface="Lucida Sans Unicode" panose="020B0602030504020204" pitchFamily="34" charset="0"/>
              </a:rPr>
              <a:t>Local churches functioning independently of each other, without any “outside” supervision—it’s hard for most folks to imagine that in today’s religious world, but that’s exactly what we find in the New Testament.</a:t>
            </a:r>
          </a:p>
        </p:txBody>
      </p:sp>
      <p:sp>
        <p:nvSpPr>
          <p:cNvPr id="3" name="TextBox 2"/>
          <p:cNvSpPr txBox="1"/>
          <p:nvPr/>
        </p:nvSpPr>
        <p:spPr>
          <a:xfrm>
            <a:off x="457200" y="609600"/>
            <a:ext cx="7924800" cy="646331"/>
          </a:xfrm>
          <a:prstGeom prst="rect">
            <a:avLst/>
          </a:prstGeom>
          <a:noFill/>
        </p:spPr>
        <p:txBody>
          <a:bodyPr wrap="square" rtlCol="0">
            <a:spAutoFit/>
          </a:bodyPr>
          <a:lstStyle/>
          <a:p>
            <a:r>
              <a:rPr lang="en-US" sz="3600" dirty="0">
                <a:latin typeface="Lucida Sans Unicode" panose="020B0602030504020204" pitchFamily="34" charset="0"/>
                <a:cs typeface="Lucida Sans Unicode" panose="020B0602030504020204" pitchFamily="34" charset="0"/>
              </a:rPr>
              <a:t>It grew despite…</a:t>
            </a:r>
          </a:p>
        </p:txBody>
      </p:sp>
    </p:spTree>
    <p:extLst>
      <p:ext uri="{BB962C8B-B14F-4D97-AF65-F5344CB8AC3E}">
        <p14:creationId xmlns:p14="http://schemas.microsoft.com/office/powerpoint/2010/main" val="34649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755</TotalTime>
  <Words>838</Words>
  <Application>Microsoft Office PowerPoint</Application>
  <PresentationFormat>On-screen Show (4:3)</PresentationFormat>
  <Paragraphs>47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Lucida Sans Unicode</vt:lpstr>
      <vt:lpstr>Wingdings</vt:lpstr>
      <vt:lpstr>Composite</vt:lpstr>
      <vt:lpstr>“To what shall we liken the kingdom of God? Or with what parable shall we picture it?” (Mark 4:30)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of heaven is like…</dc:title>
  <dc:creator>Bryan</dc:creator>
  <cp:lastModifiedBy>William Gibson</cp:lastModifiedBy>
  <cp:revision>25</cp:revision>
  <dcterms:created xsi:type="dcterms:W3CDTF">2018-04-21T14:09:02Z</dcterms:created>
  <dcterms:modified xsi:type="dcterms:W3CDTF">2022-01-28T18:31:50Z</dcterms:modified>
</cp:coreProperties>
</file>