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8" r:id="rId2"/>
    <p:sldId id="274" r:id="rId3"/>
    <p:sldId id="270" r:id="rId4"/>
    <p:sldId id="257" r:id="rId5"/>
    <p:sldId id="279" r:id="rId6"/>
    <p:sldId id="271" r:id="rId7"/>
    <p:sldId id="259" r:id="rId8"/>
    <p:sldId id="260" r:id="rId9"/>
    <p:sldId id="269" r:id="rId10"/>
    <p:sldId id="261" r:id="rId11"/>
    <p:sldId id="263" r:id="rId12"/>
    <p:sldId id="262" r:id="rId13"/>
    <p:sldId id="266" r:id="rId14"/>
    <p:sldId id="264" r:id="rId15"/>
    <p:sldId id="265" r:id="rId16"/>
    <p:sldId id="267" r:id="rId17"/>
    <p:sldId id="275" r:id="rId18"/>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71" autoAdjust="0"/>
    <p:restoredTop sz="93554" autoAdjust="0"/>
  </p:normalViewPr>
  <p:slideViewPr>
    <p:cSldViewPr snapToGrid="0">
      <p:cViewPr varScale="1">
        <p:scale>
          <a:sx n="103" d="100"/>
          <a:sy n="103" d="100"/>
        </p:scale>
        <p:origin x="171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7202ABB-CECE-416F-93D2-566A9356D894}" type="datetimeFigureOut">
              <a:rPr lang="en-US" smtClean="0"/>
              <a:t>3/18/2022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857608-E350-4E37-ACDA-855AFECF72BC}" type="slidenum">
              <a:rPr lang="en-US" smtClean="0"/>
              <a:t>‹#›</a:t>
            </a:fld>
            <a:endParaRPr lang="en-US"/>
          </a:p>
        </p:txBody>
      </p:sp>
    </p:spTree>
    <p:extLst>
      <p:ext uri="{BB962C8B-B14F-4D97-AF65-F5344CB8AC3E}">
        <p14:creationId xmlns:p14="http://schemas.microsoft.com/office/powerpoint/2010/main" val="2127695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202ABB-CECE-416F-93D2-566A9356D894}" type="datetimeFigureOut">
              <a:rPr lang="en-US" smtClean="0"/>
              <a:t>3/18/2022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857608-E350-4E37-ACDA-855AFECF72BC}" type="slidenum">
              <a:rPr lang="en-US" smtClean="0"/>
              <a:t>‹#›</a:t>
            </a:fld>
            <a:endParaRPr lang="en-US"/>
          </a:p>
        </p:txBody>
      </p:sp>
    </p:spTree>
    <p:extLst>
      <p:ext uri="{BB962C8B-B14F-4D97-AF65-F5344CB8AC3E}">
        <p14:creationId xmlns:p14="http://schemas.microsoft.com/office/powerpoint/2010/main" val="34631624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202ABB-CECE-416F-93D2-566A9356D894}" type="datetimeFigureOut">
              <a:rPr lang="en-US" smtClean="0"/>
              <a:t>3/18/2022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857608-E350-4E37-ACDA-855AFECF72BC}" type="slidenum">
              <a:rPr lang="en-US" smtClean="0"/>
              <a:t>‹#›</a:t>
            </a:fld>
            <a:endParaRPr lang="en-US"/>
          </a:p>
        </p:txBody>
      </p:sp>
    </p:spTree>
    <p:extLst>
      <p:ext uri="{BB962C8B-B14F-4D97-AF65-F5344CB8AC3E}">
        <p14:creationId xmlns:p14="http://schemas.microsoft.com/office/powerpoint/2010/main" val="719286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202ABB-CECE-416F-93D2-566A9356D894}" type="datetimeFigureOut">
              <a:rPr lang="en-US" smtClean="0"/>
              <a:t>3/18/2022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857608-E350-4E37-ACDA-855AFECF72BC}" type="slidenum">
              <a:rPr lang="en-US" smtClean="0"/>
              <a:t>‹#›</a:t>
            </a:fld>
            <a:endParaRPr lang="en-US"/>
          </a:p>
        </p:txBody>
      </p:sp>
    </p:spTree>
    <p:extLst>
      <p:ext uri="{BB962C8B-B14F-4D97-AF65-F5344CB8AC3E}">
        <p14:creationId xmlns:p14="http://schemas.microsoft.com/office/powerpoint/2010/main" val="40408109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7202ABB-CECE-416F-93D2-566A9356D894}" type="datetimeFigureOut">
              <a:rPr lang="en-US" smtClean="0"/>
              <a:t>3/18/2022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857608-E350-4E37-ACDA-855AFECF72BC}" type="slidenum">
              <a:rPr lang="en-US" smtClean="0"/>
              <a:t>‹#›</a:t>
            </a:fld>
            <a:endParaRPr lang="en-US"/>
          </a:p>
        </p:txBody>
      </p:sp>
    </p:spTree>
    <p:extLst>
      <p:ext uri="{BB962C8B-B14F-4D97-AF65-F5344CB8AC3E}">
        <p14:creationId xmlns:p14="http://schemas.microsoft.com/office/powerpoint/2010/main" val="14615996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202ABB-CECE-416F-93D2-566A9356D894}" type="datetimeFigureOut">
              <a:rPr lang="en-US" smtClean="0"/>
              <a:t>3/18/2022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857608-E350-4E37-ACDA-855AFECF72BC}" type="slidenum">
              <a:rPr lang="en-US" smtClean="0"/>
              <a:t>‹#›</a:t>
            </a:fld>
            <a:endParaRPr lang="en-US"/>
          </a:p>
        </p:txBody>
      </p:sp>
    </p:spTree>
    <p:extLst>
      <p:ext uri="{BB962C8B-B14F-4D97-AF65-F5344CB8AC3E}">
        <p14:creationId xmlns:p14="http://schemas.microsoft.com/office/powerpoint/2010/main" val="18009228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202ABB-CECE-416F-93D2-566A9356D894}" type="datetimeFigureOut">
              <a:rPr lang="en-US" smtClean="0"/>
              <a:t>3/18/2022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857608-E350-4E37-ACDA-855AFECF72BC}" type="slidenum">
              <a:rPr lang="en-US" smtClean="0"/>
              <a:t>‹#›</a:t>
            </a:fld>
            <a:endParaRPr lang="en-US"/>
          </a:p>
        </p:txBody>
      </p:sp>
    </p:spTree>
    <p:extLst>
      <p:ext uri="{BB962C8B-B14F-4D97-AF65-F5344CB8AC3E}">
        <p14:creationId xmlns:p14="http://schemas.microsoft.com/office/powerpoint/2010/main" val="33403655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202ABB-CECE-416F-93D2-566A9356D894}" type="datetimeFigureOut">
              <a:rPr lang="en-US" smtClean="0"/>
              <a:t>3/18/2022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857608-E350-4E37-ACDA-855AFECF72BC}" type="slidenum">
              <a:rPr lang="en-US" smtClean="0"/>
              <a:t>‹#›</a:t>
            </a:fld>
            <a:endParaRPr lang="en-US"/>
          </a:p>
        </p:txBody>
      </p:sp>
    </p:spTree>
    <p:extLst>
      <p:ext uri="{BB962C8B-B14F-4D97-AF65-F5344CB8AC3E}">
        <p14:creationId xmlns:p14="http://schemas.microsoft.com/office/powerpoint/2010/main" val="18594305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202ABB-CECE-416F-93D2-566A9356D894}" type="datetimeFigureOut">
              <a:rPr lang="en-US" smtClean="0"/>
              <a:t>3/18/2022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857608-E350-4E37-ACDA-855AFECF72BC}" type="slidenum">
              <a:rPr lang="en-US" smtClean="0"/>
              <a:t>‹#›</a:t>
            </a:fld>
            <a:endParaRPr lang="en-US"/>
          </a:p>
        </p:txBody>
      </p:sp>
    </p:spTree>
    <p:extLst>
      <p:ext uri="{BB962C8B-B14F-4D97-AF65-F5344CB8AC3E}">
        <p14:creationId xmlns:p14="http://schemas.microsoft.com/office/powerpoint/2010/main" val="1942304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7202ABB-CECE-416F-93D2-566A9356D894}" type="datetimeFigureOut">
              <a:rPr lang="en-US" smtClean="0"/>
              <a:t>3/18/2022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857608-E350-4E37-ACDA-855AFECF72BC}" type="slidenum">
              <a:rPr lang="en-US" smtClean="0"/>
              <a:t>‹#›</a:t>
            </a:fld>
            <a:endParaRPr lang="en-US"/>
          </a:p>
        </p:txBody>
      </p:sp>
    </p:spTree>
    <p:extLst>
      <p:ext uri="{BB962C8B-B14F-4D97-AF65-F5344CB8AC3E}">
        <p14:creationId xmlns:p14="http://schemas.microsoft.com/office/powerpoint/2010/main" val="17112464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7202ABB-CECE-416F-93D2-566A9356D894}" type="datetimeFigureOut">
              <a:rPr lang="en-US" smtClean="0"/>
              <a:t>3/18/2022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857608-E350-4E37-ACDA-855AFECF72BC}" type="slidenum">
              <a:rPr lang="en-US" smtClean="0"/>
              <a:t>‹#›</a:t>
            </a:fld>
            <a:endParaRPr lang="en-US"/>
          </a:p>
        </p:txBody>
      </p:sp>
    </p:spTree>
    <p:extLst>
      <p:ext uri="{BB962C8B-B14F-4D97-AF65-F5344CB8AC3E}">
        <p14:creationId xmlns:p14="http://schemas.microsoft.com/office/powerpoint/2010/main" val="28725169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202ABB-CECE-416F-93D2-566A9356D894}" type="datetimeFigureOut">
              <a:rPr lang="en-US" smtClean="0"/>
              <a:t>3/18/2022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857608-E350-4E37-ACDA-855AFECF72BC}" type="slidenum">
              <a:rPr lang="en-US" smtClean="0"/>
              <a:t>‹#›</a:t>
            </a:fld>
            <a:endParaRPr lang="en-US"/>
          </a:p>
        </p:txBody>
      </p:sp>
    </p:spTree>
    <p:extLst>
      <p:ext uri="{BB962C8B-B14F-4D97-AF65-F5344CB8AC3E}">
        <p14:creationId xmlns:p14="http://schemas.microsoft.com/office/powerpoint/2010/main" val="35597250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7825A3C-DCD7-4548-92D8-B6A995D7B988}"/>
              </a:ext>
            </a:extLst>
          </p:cNvPr>
          <p:cNvSpPr>
            <a:spLocks noGrp="1"/>
          </p:cNvSpPr>
          <p:nvPr>
            <p:ph type="ctrTitle"/>
          </p:nvPr>
        </p:nvSpPr>
        <p:spPr>
          <a:xfrm>
            <a:off x="466531" y="1122363"/>
            <a:ext cx="8238930" cy="2387600"/>
          </a:xfrm>
        </p:spPr>
        <p:txBody>
          <a:bodyPr anchor="ctr">
            <a:normAutofit/>
          </a:bodyPr>
          <a:lstStyle/>
          <a:p>
            <a:pPr>
              <a:lnSpc>
                <a:spcPct val="120000"/>
              </a:lnSpc>
            </a:pPr>
            <a:r>
              <a:rPr lang="en-US" sz="3200" dirty="0">
                <a:latin typeface="Lucida Sans Unicode" panose="020B0602030504020204" pitchFamily="34" charset="0"/>
                <a:cs typeface="Lucida Sans Unicode" panose="020B0602030504020204" pitchFamily="34" charset="0"/>
              </a:rPr>
              <a:t>“The Gospel of Peace” </a:t>
            </a:r>
            <a:br>
              <a:rPr lang="en-US" sz="3200" dirty="0">
                <a:latin typeface="Lucida Sans Unicode" panose="020B0602030504020204" pitchFamily="34" charset="0"/>
                <a:cs typeface="Lucida Sans Unicode" panose="020B0602030504020204" pitchFamily="34" charset="0"/>
              </a:rPr>
            </a:br>
            <a:r>
              <a:rPr lang="en-US" sz="3200" dirty="0">
                <a:latin typeface="Lucida Sans Unicode" panose="020B0602030504020204" pitchFamily="34" charset="0"/>
                <a:cs typeface="Lucida Sans Unicode" panose="020B0602030504020204" pitchFamily="34" charset="0"/>
              </a:rPr>
              <a:t>(Romans 10:15; Ephesians 6:15)</a:t>
            </a:r>
          </a:p>
        </p:txBody>
      </p:sp>
      <p:sp>
        <p:nvSpPr>
          <p:cNvPr id="7" name="Subtitle 6">
            <a:extLst>
              <a:ext uri="{FF2B5EF4-FFF2-40B4-BE49-F238E27FC236}">
                <a16:creationId xmlns:a16="http://schemas.microsoft.com/office/drawing/2014/main" id="{BBAEF302-FC03-450C-A19B-69799ABB6669}"/>
              </a:ext>
            </a:extLst>
          </p:cNvPr>
          <p:cNvSpPr>
            <a:spLocks noGrp="1"/>
          </p:cNvSpPr>
          <p:nvPr>
            <p:ph type="subTitle" idx="1"/>
          </p:nvPr>
        </p:nvSpPr>
        <p:spPr/>
        <p:txBody>
          <a:bodyPr anchor="ctr">
            <a:normAutofit/>
          </a:bodyPr>
          <a:lstStyle/>
          <a:p>
            <a:pPr>
              <a:lnSpc>
                <a:spcPct val="120000"/>
              </a:lnSpc>
              <a:spcBef>
                <a:spcPts val="0"/>
              </a:spcBef>
            </a:pPr>
            <a:r>
              <a:rPr lang="en-US" sz="2800" dirty="0">
                <a:latin typeface="Lucida Sans Unicode" panose="020B0602030504020204" pitchFamily="34" charset="0"/>
                <a:cs typeface="Lucida Sans Unicode" panose="020B0602030504020204" pitchFamily="34" charset="0"/>
              </a:rPr>
              <a:t>That’s what it brings to </a:t>
            </a:r>
            <a:br>
              <a:rPr lang="en-US" sz="2800" dirty="0">
                <a:latin typeface="Lucida Sans Unicode" panose="020B0602030504020204" pitchFamily="34" charset="0"/>
                <a:cs typeface="Lucida Sans Unicode" panose="020B0602030504020204" pitchFamily="34" charset="0"/>
              </a:rPr>
            </a:br>
            <a:r>
              <a:rPr lang="en-US" sz="2800" dirty="0">
                <a:latin typeface="Lucida Sans Unicode" panose="020B0602030504020204" pitchFamily="34" charset="0"/>
                <a:cs typeface="Lucida Sans Unicode" panose="020B0602030504020204" pitchFamily="34" charset="0"/>
              </a:rPr>
              <a:t>those who submit to it.</a:t>
            </a:r>
          </a:p>
        </p:txBody>
      </p:sp>
    </p:spTree>
    <p:custDataLst>
      <p:tags r:id="rId1"/>
    </p:custDataLst>
    <p:extLst>
      <p:ext uri="{BB962C8B-B14F-4D97-AF65-F5344CB8AC3E}">
        <p14:creationId xmlns:p14="http://schemas.microsoft.com/office/powerpoint/2010/main" val="1891433030"/>
      </p:ext>
    </p:extLst>
  </p:cSld>
  <p:clrMapOvr>
    <a:masterClrMapping/>
  </p:clrMapOvr>
  <mc:AlternateContent xmlns:mc="http://schemas.openxmlformats.org/markup-compatibility/2006" xmlns:p14="http://schemas.microsoft.com/office/powerpoint/2010/main">
    <mc:Choice Requires="p14">
      <p:transition spd="slow" p14:dur="2000" advTm="7343"/>
    </mc:Choice>
    <mc:Fallback xmlns="">
      <p:transition spd="slow" advTm="734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7A1C8-1473-4E92-BE72-7F135B2858FE}"/>
              </a:ext>
            </a:extLst>
          </p:cNvPr>
          <p:cNvSpPr>
            <a:spLocks noGrp="1"/>
          </p:cNvSpPr>
          <p:nvPr>
            <p:ph type="title"/>
          </p:nvPr>
        </p:nvSpPr>
        <p:spPr>
          <a:xfrm>
            <a:off x="628650" y="365127"/>
            <a:ext cx="7886700" cy="1002120"/>
          </a:xfrm>
        </p:spPr>
        <p:txBody>
          <a:bodyPr>
            <a:normAutofit/>
          </a:bodyPr>
          <a:lstStyle/>
          <a:p>
            <a:pPr algn="ctr"/>
            <a:r>
              <a:rPr lang="en-US" sz="3200" dirty="0">
                <a:latin typeface="Lucida Sans Unicode" panose="020B0602030504020204" pitchFamily="34" charset="0"/>
                <a:cs typeface="Lucida Sans Unicode" panose="020B0602030504020204" pitchFamily="34" charset="0"/>
              </a:rPr>
              <a:t>Features of This Peace</a:t>
            </a:r>
          </a:p>
        </p:txBody>
      </p:sp>
      <p:sp>
        <p:nvSpPr>
          <p:cNvPr id="3" name="Content Placeholder 2">
            <a:extLst>
              <a:ext uri="{FF2B5EF4-FFF2-40B4-BE49-F238E27FC236}">
                <a16:creationId xmlns:a16="http://schemas.microsoft.com/office/drawing/2014/main" id="{6179EF8F-E692-4BCA-A7DE-FD5244DC7D4B}"/>
              </a:ext>
            </a:extLst>
          </p:cNvPr>
          <p:cNvSpPr>
            <a:spLocks noGrp="1"/>
          </p:cNvSpPr>
          <p:nvPr>
            <p:ph idx="1"/>
          </p:nvPr>
        </p:nvSpPr>
        <p:spPr>
          <a:xfrm>
            <a:off x="373225" y="1584959"/>
            <a:ext cx="8425542" cy="4825171"/>
          </a:xfrm>
        </p:spPr>
        <p:txBody>
          <a:bodyPr anchor="ctr">
            <a:normAutofit/>
          </a:bodyPr>
          <a:lstStyle/>
          <a:p>
            <a:pPr>
              <a:lnSpc>
                <a:spcPct val="114000"/>
              </a:lnSpc>
              <a:spcBef>
                <a:spcPts val="0"/>
              </a:spcBef>
              <a:spcAft>
                <a:spcPts val="1200"/>
              </a:spcAft>
            </a:pPr>
            <a:r>
              <a:rPr lang="en-US" sz="2400" dirty="0">
                <a:latin typeface="Lucida Sans Unicode" panose="020B0602030504020204" pitchFamily="34" charset="0"/>
                <a:cs typeface="Lucida Sans Unicode" panose="020B0602030504020204" pitchFamily="34" charset="0"/>
              </a:rPr>
              <a:t>It gives rest to our souls (Matthew 11:28-30).</a:t>
            </a:r>
          </a:p>
          <a:p>
            <a:pPr lvl="1">
              <a:lnSpc>
                <a:spcPct val="114000"/>
              </a:lnSpc>
              <a:spcBef>
                <a:spcPts val="0"/>
              </a:spcBef>
              <a:spcAft>
                <a:spcPts val="1200"/>
              </a:spcAft>
            </a:pPr>
            <a:r>
              <a:rPr lang="en-US" sz="2200" dirty="0">
                <a:latin typeface="Lucida Sans Unicode" panose="020B0602030504020204" pitchFamily="34" charset="0"/>
                <a:cs typeface="Lucida Sans Unicode" panose="020B0602030504020204" pitchFamily="34" charset="0"/>
              </a:rPr>
              <a:t>It gives us peace with God (Romans 5:1).</a:t>
            </a:r>
          </a:p>
          <a:p>
            <a:pPr lvl="1">
              <a:lnSpc>
                <a:spcPct val="114000"/>
              </a:lnSpc>
              <a:spcBef>
                <a:spcPts val="0"/>
              </a:spcBef>
              <a:spcAft>
                <a:spcPts val="1200"/>
              </a:spcAft>
            </a:pPr>
            <a:r>
              <a:rPr lang="en-US" sz="2200" dirty="0">
                <a:latin typeface="Lucida Sans Unicode" panose="020B0602030504020204" pitchFamily="34" charset="0"/>
                <a:cs typeface="Lucida Sans Unicode" panose="020B0602030504020204" pitchFamily="34" charset="0"/>
              </a:rPr>
              <a:t>“Your faith has saved you. Go in peace” (Luke 7:50).</a:t>
            </a:r>
          </a:p>
          <a:p>
            <a:pPr>
              <a:lnSpc>
                <a:spcPct val="114000"/>
              </a:lnSpc>
              <a:spcBef>
                <a:spcPts val="0"/>
              </a:spcBef>
              <a:spcAft>
                <a:spcPts val="1200"/>
              </a:spcAft>
            </a:pPr>
            <a:r>
              <a:rPr lang="en-US" sz="2400" dirty="0">
                <a:latin typeface="Lucida Sans Unicode" panose="020B0602030504020204" pitchFamily="34" charset="0"/>
                <a:cs typeface="Lucida Sans Unicode" panose="020B0602030504020204" pitchFamily="34" charset="0"/>
              </a:rPr>
              <a:t>It is further fortified by the hope of eternal life we have in Christ.</a:t>
            </a:r>
          </a:p>
          <a:p>
            <a:pPr lvl="1">
              <a:lnSpc>
                <a:spcPct val="114000"/>
              </a:lnSpc>
              <a:spcBef>
                <a:spcPts val="0"/>
              </a:spcBef>
              <a:spcAft>
                <a:spcPts val="1200"/>
              </a:spcAft>
            </a:pPr>
            <a:r>
              <a:rPr lang="en-US" sz="2200" dirty="0">
                <a:latin typeface="Lucida Sans Unicode" panose="020B0602030504020204" pitchFamily="34" charset="0"/>
                <a:cs typeface="Lucida Sans Unicode" panose="020B0602030504020204" pitchFamily="34" charset="0"/>
              </a:rPr>
              <a:t>“Having been justified by faith, we have peace with God…and rejoice in hope of the glory of God” </a:t>
            </a:r>
            <a:br>
              <a:rPr lang="en-US" sz="2200" dirty="0">
                <a:latin typeface="Lucida Sans Unicode" panose="020B0602030504020204" pitchFamily="34" charset="0"/>
                <a:cs typeface="Lucida Sans Unicode" panose="020B0602030504020204" pitchFamily="34" charset="0"/>
              </a:rPr>
            </a:br>
            <a:r>
              <a:rPr lang="en-US" sz="2200" dirty="0">
                <a:latin typeface="Lucida Sans Unicode" panose="020B0602030504020204" pitchFamily="34" charset="0"/>
                <a:cs typeface="Lucida Sans Unicode" panose="020B0602030504020204" pitchFamily="34" charset="0"/>
              </a:rPr>
              <a:t>(Romans 5:1).</a:t>
            </a:r>
          </a:p>
          <a:p>
            <a:pPr lvl="1">
              <a:lnSpc>
                <a:spcPct val="114000"/>
              </a:lnSpc>
              <a:spcBef>
                <a:spcPts val="0"/>
              </a:spcBef>
              <a:spcAft>
                <a:spcPts val="1200"/>
              </a:spcAft>
            </a:pPr>
            <a:r>
              <a:rPr lang="en-US" sz="2200" dirty="0">
                <a:latin typeface="Lucida Sans Unicode" panose="020B0602030504020204" pitchFamily="34" charset="0"/>
                <a:cs typeface="Lucida Sans Unicode" panose="020B0602030504020204" pitchFamily="34" charset="0"/>
              </a:rPr>
              <a:t>“If I go and prepare a place for you…” (John 14:3).</a:t>
            </a:r>
          </a:p>
        </p:txBody>
      </p:sp>
    </p:spTree>
    <p:custDataLst>
      <p:tags r:id="rId1"/>
    </p:custDataLst>
    <p:extLst>
      <p:ext uri="{BB962C8B-B14F-4D97-AF65-F5344CB8AC3E}">
        <p14:creationId xmlns:p14="http://schemas.microsoft.com/office/powerpoint/2010/main" val="3222807828"/>
      </p:ext>
    </p:extLst>
  </p:cSld>
  <p:clrMapOvr>
    <a:masterClrMapping/>
  </p:clrMapOvr>
  <mc:AlternateContent xmlns:mc="http://schemas.openxmlformats.org/markup-compatibility/2006" xmlns:p14="http://schemas.microsoft.com/office/powerpoint/2010/main">
    <mc:Choice Requires="p14">
      <p:transition spd="slow" p14:dur="2000" advTm="27736"/>
    </mc:Choice>
    <mc:Fallback xmlns="">
      <p:transition spd="slow" advTm="2773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7A1C8-1473-4E92-BE72-7F135B2858FE}"/>
              </a:ext>
            </a:extLst>
          </p:cNvPr>
          <p:cNvSpPr>
            <a:spLocks noGrp="1"/>
          </p:cNvSpPr>
          <p:nvPr>
            <p:ph type="title"/>
          </p:nvPr>
        </p:nvSpPr>
        <p:spPr>
          <a:xfrm>
            <a:off x="628650" y="365127"/>
            <a:ext cx="7886700" cy="1002120"/>
          </a:xfrm>
        </p:spPr>
        <p:txBody>
          <a:bodyPr>
            <a:normAutofit/>
          </a:bodyPr>
          <a:lstStyle/>
          <a:p>
            <a:pPr algn="ctr"/>
            <a:r>
              <a:rPr lang="en-US" sz="3200" dirty="0">
                <a:latin typeface="Lucida Sans Unicode" panose="020B0602030504020204" pitchFamily="34" charset="0"/>
                <a:cs typeface="Lucida Sans Unicode" panose="020B0602030504020204" pitchFamily="34" charset="0"/>
              </a:rPr>
              <a:t>Features of This Peace</a:t>
            </a:r>
          </a:p>
        </p:txBody>
      </p:sp>
      <p:sp>
        <p:nvSpPr>
          <p:cNvPr id="3" name="Content Placeholder 2">
            <a:extLst>
              <a:ext uri="{FF2B5EF4-FFF2-40B4-BE49-F238E27FC236}">
                <a16:creationId xmlns:a16="http://schemas.microsoft.com/office/drawing/2014/main" id="{6179EF8F-E692-4BCA-A7DE-FD5244DC7D4B}"/>
              </a:ext>
            </a:extLst>
          </p:cNvPr>
          <p:cNvSpPr>
            <a:spLocks noGrp="1"/>
          </p:cNvSpPr>
          <p:nvPr>
            <p:ph idx="1"/>
          </p:nvPr>
        </p:nvSpPr>
        <p:spPr>
          <a:xfrm>
            <a:off x="438538" y="1584960"/>
            <a:ext cx="8266923" cy="4693920"/>
          </a:xfrm>
        </p:spPr>
        <p:txBody>
          <a:bodyPr anchor="ctr">
            <a:normAutofit/>
          </a:bodyPr>
          <a:lstStyle/>
          <a:p>
            <a:pPr>
              <a:lnSpc>
                <a:spcPct val="125000"/>
              </a:lnSpc>
              <a:spcBef>
                <a:spcPts val="0"/>
              </a:spcBef>
              <a:spcAft>
                <a:spcPts val="1800"/>
              </a:spcAft>
            </a:pPr>
            <a:r>
              <a:rPr lang="en-US" sz="2400" dirty="0">
                <a:latin typeface="Lucida Sans Unicode" panose="020B0602030504020204" pitchFamily="34" charset="0"/>
                <a:cs typeface="Lucida Sans Unicode" panose="020B0602030504020204" pitchFamily="34" charset="0"/>
              </a:rPr>
              <a:t>It’s a peace that stays with us, even in the midst of conflict, suffering, tribulation, etc.</a:t>
            </a:r>
          </a:p>
          <a:p>
            <a:pPr lvl="1">
              <a:lnSpc>
                <a:spcPct val="125000"/>
              </a:lnSpc>
              <a:spcBef>
                <a:spcPts val="0"/>
              </a:spcBef>
              <a:spcAft>
                <a:spcPts val="1800"/>
              </a:spcAft>
            </a:pPr>
            <a:r>
              <a:rPr lang="en-US" sz="2200" dirty="0">
                <a:latin typeface="Lucida Sans Unicode" panose="020B0602030504020204" pitchFamily="34" charset="0"/>
                <a:cs typeface="Lucida Sans Unicode" panose="020B0602030504020204" pitchFamily="34" charset="0"/>
              </a:rPr>
              <a:t>“I did not come to bring peace, but a sword” </a:t>
            </a:r>
            <a:br>
              <a:rPr lang="en-US" sz="2200" dirty="0">
                <a:latin typeface="Lucida Sans Unicode" panose="020B0602030504020204" pitchFamily="34" charset="0"/>
                <a:cs typeface="Lucida Sans Unicode" panose="020B0602030504020204" pitchFamily="34" charset="0"/>
              </a:rPr>
            </a:br>
            <a:r>
              <a:rPr lang="en-US" sz="2200" dirty="0">
                <a:latin typeface="Lucida Sans Unicode" panose="020B0602030504020204" pitchFamily="34" charset="0"/>
                <a:cs typeface="Lucida Sans Unicode" panose="020B0602030504020204" pitchFamily="34" charset="0"/>
              </a:rPr>
              <a:t>(Matthew 10:34).</a:t>
            </a:r>
          </a:p>
          <a:p>
            <a:pPr lvl="1">
              <a:lnSpc>
                <a:spcPct val="125000"/>
              </a:lnSpc>
              <a:spcBef>
                <a:spcPts val="0"/>
              </a:spcBef>
              <a:spcAft>
                <a:spcPts val="1800"/>
              </a:spcAft>
            </a:pPr>
            <a:r>
              <a:rPr lang="en-US" sz="2200" dirty="0">
                <a:latin typeface="Lucida Sans Unicode" panose="020B0602030504020204" pitchFamily="34" charset="0"/>
                <a:cs typeface="Lucida Sans Unicode" panose="020B0602030504020204" pitchFamily="34" charset="0"/>
              </a:rPr>
              <a:t>“These things I have spoken to you, that in Me you may have </a:t>
            </a:r>
            <a:r>
              <a:rPr lang="en-US" sz="2200" b="1" dirty="0">
                <a:latin typeface="Lucida Sans Unicode" panose="020B0602030504020204" pitchFamily="34" charset="0"/>
                <a:cs typeface="Lucida Sans Unicode" panose="020B0602030504020204" pitchFamily="34" charset="0"/>
              </a:rPr>
              <a:t>peace</a:t>
            </a:r>
            <a:r>
              <a:rPr lang="en-US" sz="2200" dirty="0">
                <a:latin typeface="Lucida Sans Unicode" panose="020B0602030504020204" pitchFamily="34" charset="0"/>
                <a:cs typeface="Lucida Sans Unicode" panose="020B0602030504020204" pitchFamily="34" charset="0"/>
              </a:rPr>
              <a:t>. In the world you will have </a:t>
            </a:r>
            <a:r>
              <a:rPr lang="en-US" sz="2200" b="1" dirty="0">
                <a:latin typeface="Lucida Sans Unicode" panose="020B0602030504020204" pitchFamily="34" charset="0"/>
                <a:cs typeface="Lucida Sans Unicode" panose="020B0602030504020204" pitchFamily="34" charset="0"/>
              </a:rPr>
              <a:t>tribulation</a:t>
            </a:r>
            <a:r>
              <a:rPr lang="en-US" sz="2200" dirty="0">
                <a:latin typeface="Lucida Sans Unicode" panose="020B0602030504020204" pitchFamily="34" charset="0"/>
                <a:cs typeface="Lucida Sans Unicode" panose="020B0602030504020204" pitchFamily="34" charset="0"/>
              </a:rPr>
              <a:t>; but be of </a:t>
            </a:r>
            <a:r>
              <a:rPr lang="en-US" sz="2200" b="1" dirty="0">
                <a:latin typeface="Lucida Sans Unicode" panose="020B0602030504020204" pitchFamily="34" charset="0"/>
                <a:cs typeface="Lucida Sans Unicode" panose="020B0602030504020204" pitchFamily="34" charset="0"/>
              </a:rPr>
              <a:t>good</a:t>
            </a:r>
            <a:r>
              <a:rPr lang="en-US" sz="2200" dirty="0">
                <a:latin typeface="Lucida Sans Unicode" panose="020B0602030504020204" pitchFamily="34" charset="0"/>
                <a:cs typeface="Lucida Sans Unicode" panose="020B0602030504020204" pitchFamily="34" charset="0"/>
              </a:rPr>
              <a:t> </a:t>
            </a:r>
            <a:r>
              <a:rPr lang="en-US" sz="2200" b="1" dirty="0">
                <a:latin typeface="Lucida Sans Unicode" panose="020B0602030504020204" pitchFamily="34" charset="0"/>
                <a:cs typeface="Lucida Sans Unicode" panose="020B0602030504020204" pitchFamily="34" charset="0"/>
              </a:rPr>
              <a:t>cheer</a:t>
            </a:r>
            <a:r>
              <a:rPr lang="en-US" sz="2200" dirty="0">
                <a:latin typeface="Lucida Sans Unicode" panose="020B0602030504020204" pitchFamily="34" charset="0"/>
                <a:cs typeface="Lucida Sans Unicode" panose="020B0602030504020204" pitchFamily="34" charset="0"/>
              </a:rPr>
              <a:t>, I have overcome the world” (John 16:33).</a:t>
            </a:r>
          </a:p>
        </p:txBody>
      </p:sp>
    </p:spTree>
    <p:custDataLst>
      <p:tags r:id="rId1"/>
    </p:custDataLst>
    <p:extLst>
      <p:ext uri="{BB962C8B-B14F-4D97-AF65-F5344CB8AC3E}">
        <p14:creationId xmlns:p14="http://schemas.microsoft.com/office/powerpoint/2010/main" val="4230133122"/>
      </p:ext>
    </p:extLst>
  </p:cSld>
  <p:clrMapOvr>
    <a:masterClrMapping/>
  </p:clrMapOvr>
  <mc:AlternateContent xmlns:mc="http://schemas.openxmlformats.org/markup-compatibility/2006" xmlns:p14="http://schemas.microsoft.com/office/powerpoint/2010/main">
    <mc:Choice Requires="p14">
      <p:transition spd="slow" p14:dur="2000" advTm="14807"/>
    </mc:Choice>
    <mc:Fallback xmlns="">
      <p:transition spd="slow" advTm="14807"/>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7A1C8-1473-4E92-BE72-7F135B2858FE}"/>
              </a:ext>
            </a:extLst>
          </p:cNvPr>
          <p:cNvSpPr>
            <a:spLocks noGrp="1"/>
          </p:cNvSpPr>
          <p:nvPr>
            <p:ph type="title"/>
          </p:nvPr>
        </p:nvSpPr>
        <p:spPr>
          <a:xfrm>
            <a:off x="628650" y="365127"/>
            <a:ext cx="7886700" cy="1002120"/>
          </a:xfrm>
        </p:spPr>
        <p:txBody>
          <a:bodyPr>
            <a:normAutofit/>
          </a:bodyPr>
          <a:lstStyle/>
          <a:p>
            <a:pPr algn="ctr"/>
            <a:r>
              <a:rPr lang="en-US" sz="3200" dirty="0">
                <a:latin typeface="Lucida Sans Unicode" panose="020B0602030504020204" pitchFamily="34" charset="0"/>
                <a:cs typeface="Lucida Sans Unicode" panose="020B0602030504020204" pitchFamily="34" charset="0"/>
              </a:rPr>
              <a:t>Features of This Peace</a:t>
            </a:r>
          </a:p>
        </p:txBody>
      </p:sp>
      <p:sp>
        <p:nvSpPr>
          <p:cNvPr id="3" name="Content Placeholder 2">
            <a:extLst>
              <a:ext uri="{FF2B5EF4-FFF2-40B4-BE49-F238E27FC236}">
                <a16:creationId xmlns:a16="http://schemas.microsoft.com/office/drawing/2014/main" id="{6179EF8F-E692-4BCA-A7DE-FD5244DC7D4B}"/>
              </a:ext>
            </a:extLst>
          </p:cNvPr>
          <p:cNvSpPr>
            <a:spLocks noGrp="1"/>
          </p:cNvSpPr>
          <p:nvPr>
            <p:ph idx="1"/>
          </p:nvPr>
        </p:nvSpPr>
        <p:spPr>
          <a:xfrm>
            <a:off x="475861" y="1584960"/>
            <a:ext cx="8229600" cy="4693920"/>
          </a:xfrm>
        </p:spPr>
        <p:txBody>
          <a:bodyPr anchor="ctr">
            <a:normAutofit/>
          </a:bodyPr>
          <a:lstStyle/>
          <a:p>
            <a:pPr>
              <a:lnSpc>
                <a:spcPct val="125000"/>
              </a:lnSpc>
              <a:spcBef>
                <a:spcPts val="0"/>
              </a:spcBef>
              <a:spcAft>
                <a:spcPts val="1800"/>
              </a:spcAft>
            </a:pPr>
            <a:r>
              <a:rPr lang="en-US" sz="2400" dirty="0">
                <a:latin typeface="Lucida Sans Unicode" panose="020B0602030504020204" pitchFamily="34" charset="0"/>
                <a:cs typeface="Lucida Sans Unicode" panose="020B0602030504020204" pitchFamily="34" charset="0"/>
              </a:rPr>
              <a:t>It even “multiplies” as we grow “in the knowledge of God and of Jesus our Lord” (2 Peter 1:2).</a:t>
            </a:r>
          </a:p>
          <a:p>
            <a:pPr lvl="1">
              <a:lnSpc>
                <a:spcPct val="125000"/>
              </a:lnSpc>
              <a:spcBef>
                <a:spcPts val="0"/>
              </a:spcBef>
              <a:spcAft>
                <a:spcPts val="1800"/>
              </a:spcAft>
            </a:pPr>
            <a:r>
              <a:rPr lang="en-US" sz="2200" dirty="0">
                <a:latin typeface="Lucida Sans Unicode" panose="020B0602030504020204" pitchFamily="34" charset="0"/>
                <a:cs typeface="Lucida Sans Unicode" panose="020B0602030504020204" pitchFamily="34" charset="0"/>
              </a:rPr>
              <a:t>“For those who live according to the flesh set their mind on the things of the flesh, but those who live according to the Spirit, the things of the Spirit. For to be carnally minded is death, but to be spiritually minded is life and </a:t>
            </a:r>
            <a:r>
              <a:rPr lang="en-US" sz="2200" b="1" dirty="0">
                <a:latin typeface="Lucida Sans Unicode" panose="020B0602030504020204" pitchFamily="34" charset="0"/>
                <a:cs typeface="Lucida Sans Unicode" panose="020B0602030504020204" pitchFamily="34" charset="0"/>
              </a:rPr>
              <a:t>peace</a:t>
            </a:r>
            <a:r>
              <a:rPr lang="en-US" sz="2200" dirty="0">
                <a:latin typeface="Lucida Sans Unicode" panose="020B0602030504020204" pitchFamily="34" charset="0"/>
                <a:cs typeface="Lucida Sans Unicode" panose="020B0602030504020204" pitchFamily="34" charset="0"/>
              </a:rPr>
              <a:t>” (Romans 8:5-6).</a:t>
            </a:r>
          </a:p>
          <a:p>
            <a:pPr lvl="1">
              <a:lnSpc>
                <a:spcPct val="125000"/>
              </a:lnSpc>
              <a:spcBef>
                <a:spcPts val="0"/>
              </a:spcBef>
              <a:spcAft>
                <a:spcPts val="1800"/>
              </a:spcAft>
            </a:pPr>
            <a:r>
              <a:rPr lang="en-US" sz="2200" dirty="0">
                <a:latin typeface="Lucida Sans Unicode" panose="020B0602030504020204" pitchFamily="34" charset="0"/>
                <a:cs typeface="Lucida Sans Unicode" panose="020B0602030504020204" pitchFamily="34" charset="0"/>
              </a:rPr>
              <a:t>James 3:13-4:4 (peace multiplies as we eat the fruit of “heavenly wisdom”).</a:t>
            </a:r>
          </a:p>
        </p:txBody>
      </p:sp>
    </p:spTree>
    <p:custDataLst>
      <p:tags r:id="rId1"/>
    </p:custDataLst>
    <p:extLst>
      <p:ext uri="{BB962C8B-B14F-4D97-AF65-F5344CB8AC3E}">
        <p14:creationId xmlns:p14="http://schemas.microsoft.com/office/powerpoint/2010/main" val="3225193871"/>
      </p:ext>
    </p:extLst>
  </p:cSld>
  <p:clrMapOvr>
    <a:masterClrMapping/>
  </p:clrMapOvr>
  <mc:AlternateContent xmlns:mc="http://schemas.openxmlformats.org/markup-compatibility/2006" xmlns:p14="http://schemas.microsoft.com/office/powerpoint/2010/main">
    <mc:Choice Requires="p14">
      <p:transition spd="slow" p14:dur="2000" advTm="19367"/>
    </mc:Choice>
    <mc:Fallback xmlns="">
      <p:transition spd="slow" advTm="19367"/>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7A1C8-1473-4E92-BE72-7F135B2858FE}"/>
              </a:ext>
            </a:extLst>
          </p:cNvPr>
          <p:cNvSpPr>
            <a:spLocks noGrp="1"/>
          </p:cNvSpPr>
          <p:nvPr>
            <p:ph type="title"/>
          </p:nvPr>
        </p:nvSpPr>
        <p:spPr>
          <a:xfrm>
            <a:off x="628650" y="365127"/>
            <a:ext cx="7886700" cy="1002120"/>
          </a:xfrm>
        </p:spPr>
        <p:txBody>
          <a:bodyPr>
            <a:normAutofit/>
          </a:bodyPr>
          <a:lstStyle/>
          <a:p>
            <a:pPr algn="ctr"/>
            <a:r>
              <a:rPr lang="en-US" sz="3200" dirty="0">
                <a:latin typeface="Lucida Sans Unicode" panose="020B0602030504020204" pitchFamily="34" charset="0"/>
                <a:cs typeface="Lucida Sans Unicode" panose="020B0602030504020204" pitchFamily="34" charset="0"/>
              </a:rPr>
              <a:t>Features of This Peace</a:t>
            </a:r>
          </a:p>
        </p:txBody>
      </p:sp>
      <p:sp>
        <p:nvSpPr>
          <p:cNvPr id="3" name="Content Placeholder 2">
            <a:extLst>
              <a:ext uri="{FF2B5EF4-FFF2-40B4-BE49-F238E27FC236}">
                <a16:creationId xmlns:a16="http://schemas.microsoft.com/office/drawing/2014/main" id="{6179EF8F-E692-4BCA-A7DE-FD5244DC7D4B}"/>
              </a:ext>
            </a:extLst>
          </p:cNvPr>
          <p:cNvSpPr>
            <a:spLocks noGrp="1"/>
          </p:cNvSpPr>
          <p:nvPr>
            <p:ph idx="1"/>
          </p:nvPr>
        </p:nvSpPr>
        <p:spPr>
          <a:xfrm>
            <a:off x="466531" y="1584960"/>
            <a:ext cx="8220269" cy="4693920"/>
          </a:xfrm>
        </p:spPr>
        <p:txBody>
          <a:bodyPr anchor="ctr">
            <a:normAutofit/>
          </a:bodyPr>
          <a:lstStyle/>
          <a:p>
            <a:pPr>
              <a:lnSpc>
                <a:spcPct val="125000"/>
              </a:lnSpc>
              <a:spcBef>
                <a:spcPts val="0"/>
              </a:spcBef>
              <a:spcAft>
                <a:spcPts val="1800"/>
              </a:spcAft>
            </a:pPr>
            <a:r>
              <a:rPr lang="en-US" sz="2400" dirty="0">
                <a:latin typeface="Lucida Sans Unicode" panose="020B0602030504020204" pitchFamily="34" charset="0"/>
                <a:cs typeface="Lucida Sans Unicode" panose="020B0602030504020204" pitchFamily="34" charset="0"/>
              </a:rPr>
              <a:t>It’s so wonderful it “surpasses all understanding.”</a:t>
            </a:r>
          </a:p>
          <a:p>
            <a:pPr lvl="1">
              <a:lnSpc>
                <a:spcPct val="125000"/>
              </a:lnSpc>
              <a:spcBef>
                <a:spcPts val="0"/>
              </a:spcBef>
              <a:spcAft>
                <a:spcPts val="1800"/>
              </a:spcAft>
            </a:pPr>
            <a:r>
              <a:rPr lang="en-US" sz="2200" dirty="0">
                <a:latin typeface="Lucida Sans Unicode" panose="020B0602030504020204" pitchFamily="34" charset="0"/>
                <a:cs typeface="Lucida Sans Unicode" panose="020B0602030504020204" pitchFamily="34" charset="0"/>
              </a:rPr>
              <a:t>“Be anxious for nothing, but in everything by prayer and supplication, with thanksgiving, let your requests be made known to God; and the </a:t>
            </a:r>
            <a:r>
              <a:rPr lang="en-US" sz="2200" b="1" dirty="0">
                <a:latin typeface="Lucida Sans Unicode" panose="020B0602030504020204" pitchFamily="34" charset="0"/>
                <a:cs typeface="Lucida Sans Unicode" panose="020B0602030504020204" pitchFamily="34" charset="0"/>
              </a:rPr>
              <a:t>peace</a:t>
            </a:r>
            <a:r>
              <a:rPr lang="en-US" sz="2200" dirty="0">
                <a:latin typeface="Lucida Sans Unicode" panose="020B0602030504020204" pitchFamily="34" charset="0"/>
                <a:cs typeface="Lucida Sans Unicode" panose="020B0602030504020204" pitchFamily="34" charset="0"/>
              </a:rPr>
              <a:t> </a:t>
            </a:r>
            <a:r>
              <a:rPr lang="en-US" sz="2200" b="1" dirty="0">
                <a:latin typeface="Lucida Sans Unicode" panose="020B0602030504020204" pitchFamily="34" charset="0"/>
                <a:cs typeface="Lucida Sans Unicode" panose="020B0602030504020204" pitchFamily="34" charset="0"/>
              </a:rPr>
              <a:t>of</a:t>
            </a:r>
            <a:r>
              <a:rPr lang="en-US" sz="2200" dirty="0">
                <a:latin typeface="Lucida Sans Unicode" panose="020B0602030504020204" pitchFamily="34" charset="0"/>
                <a:cs typeface="Lucida Sans Unicode" panose="020B0602030504020204" pitchFamily="34" charset="0"/>
              </a:rPr>
              <a:t> </a:t>
            </a:r>
            <a:r>
              <a:rPr lang="en-US" sz="2200" b="1" dirty="0">
                <a:latin typeface="Lucida Sans Unicode" panose="020B0602030504020204" pitchFamily="34" charset="0"/>
                <a:cs typeface="Lucida Sans Unicode" panose="020B0602030504020204" pitchFamily="34" charset="0"/>
              </a:rPr>
              <a:t>God</a:t>
            </a:r>
            <a:r>
              <a:rPr lang="en-US" sz="2200" dirty="0">
                <a:latin typeface="Lucida Sans Unicode" panose="020B0602030504020204" pitchFamily="34" charset="0"/>
                <a:cs typeface="Lucida Sans Unicode" panose="020B0602030504020204" pitchFamily="34" charset="0"/>
              </a:rPr>
              <a:t> which surpasses all understanding, will guard your hearts and minds through Jesus Christ” (Philippians 4:6-7).</a:t>
            </a:r>
          </a:p>
        </p:txBody>
      </p:sp>
    </p:spTree>
    <p:custDataLst>
      <p:tags r:id="rId1"/>
    </p:custDataLst>
    <p:extLst>
      <p:ext uri="{BB962C8B-B14F-4D97-AF65-F5344CB8AC3E}">
        <p14:creationId xmlns:p14="http://schemas.microsoft.com/office/powerpoint/2010/main" val="2056667075"/>
      </p:ext>
    </p:extLst>
  </p:cSld>
  <p:clrMapOvr>
    <a:masterClrMapping/>
  </p:clrMapOvr>
  <mc:AlternateContent xmlns:mc="http://schemas.openxmlformats.org/markup-compatibility/2006" xmlns:p14="http://schemas.microsoft.com/office/powerpoint/2010/main">
    <mc:Choice Requires="p14">
      <p:transition spd="slow" p14:dur="2000" advTm="12143"/>
    </mc:Choice>
    <mc:Fallback xmlns="">
      <p:transition spd="slow" advTm="12143"/>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7A1C8-1473-4E92-BE72-7F135B2858FE}"/>
              </a:ext>
            </a:extLst>
          </p:cNvPr>
          <p:cNvSpPr>
            <a:spLocks noGrp="1"/>
          </p:cNvSpPr>
          <p:nvPr>
            <p:ph type="title"/>
          </p:nvPr>
        </p:nvSpPr>
        <p:spPr>
          <a:xfrm>
            <a:off x="628650" y="365127"/>
            <a:ext cx="7886700" cy="1002120"/>
          </a:xfrm>
        </p:spPr>
        <p:txBody>
          <a:bodyPr>
            <a:normAutofit/>
          </a:bodyPr>
          <a:lstStyle/>
          <a:p>
            <a:pPr algn="ctr"/>
            <a:r>
              <a:rPr lang="en-US" sz="3200" dirty="0">
                <a:latin typeface="Lucida Sans Unicode" panose="020B0602030504020204" pitchFamily="34" charset="0"/>
                <a:cs typeface="Lucida Sans Unicode" panose="020B0602030504020204" pitchFamily="34" charset="0"/>
              </a:rPr>
              <a:t>Features of This Peace</a:t>
            </a:r>
          </a:p>
        </p:txBody>
      </p:sp>
      <p:sp>
        <p:nvSpPr>
          <p:cNvPr id="3" name="Content Placeholder 2">
            <a:extLst>
              <a:ext uri="{FF2B5EF4-FFF2-40B4-BE49-F238E27FC236}">
                <a16:creationId xmlns:a16="http://schemas.microsoft.com/office/drawing/2014/main" id="{6179EF8F-E692-4BCA-A7DE-FD5244DC7D4B}"/>
              </a:ext>
            </a:extLst>
          </p:cNvPr>
          <p:cNvSpPr>
            <a:spLocks noGrp="1"/>
          </p:cNvSpPr>
          <p:nvPr>
            <p:ph idx="1"/>
          </p:nvPr>
        </p:nvSpPr>
        <p:spPr>
          <a:xfrm>
            <a:off x="466531" y="1584960"/>
            <a:ext cx="8229600" cy="4693920"/>
          </a:xfrm>
        </p:spPr>
        <p:txBody>
          <a:bodyPr anchor="ctr">
            <a:normAutofit/>
          </a:bodyPr>
          <a:lstStyle/>
          <a:p>
            <a:pPr>
              <a:lnSpc>
                <a:spcPct val="125000"/>
              </a:lnSpc>
              <a:spcBef>
                <a:spcPts val="0"/>
              </a:spcBef>
              <a:spcAft>
                <a:spcPts val="1800"/>
              </a:spcAft>
            </a:pPr>
            <a:r>
              <a:rPr lang="en-US" sz="2400" dirty="0">
                <a:latin typeface="Lucida Sans Unicode" panose="020B0602030504020204" pitchFamily="34" charset="0"/>
                <a:cs typeface="Lucida Sans Unicode" panose="020B0602030504020204" pitchFamily="34" charset="0"/>
              </a:rPr>
              <a:t>It brings together in one peaceful body souls from “every tribe and tongue and people and nation” (Revelation 5:9).</a:t>
            </a:r>
          </a:p>
          <a:p>
            <a:pPr lvl="1">
              <a:lnSpc>
                <a:spcPct val="125000"/>
              </a:lnSpc>
              <a:spcBef>
                <a:spcPts val="0"/>
              </a:spcBef>
              <a:spcAft>
                <a:spcPts val="1800"/>
              </a:spcAft>
            </a:pPr>
            <a:r>
              <a:rPr lang="en-US" sz="2200" dirty="0">
                <a:latin typeface="Lucida Sans Unicode" panose="020B0602030504020204" pitchFamily="34" charset="0"/>
                <a:cs typeface="Lucida Sans Unicode" panose="020B0602030504020204" pitchFamily="34" charset="0"/>
              </a:rPr>
              <a:t>“that He might reconcile them both to God in one body through the cross” (Ephesians 2:16).</a:t>
            </a:r>
          </a:p>
          <a:p>
            <a:pPr lvl="1">
              <a:lnSpc>
                <a:spcPct val="125000"/>
              </a:lnSpc>
              <a:spcBef>
                <a:spcPts val="0"/>
              </a:spcBef>
              <a:spcAft>
                <a:spcPts val="1800"/>
              </a:spcAft>
            </a:pPr>
            <a:r>
              <a:rPr lang="en-US" sz="2200" dirty="0">
                <a:latin typeface="Lucida Sans Unicode" panose="020B0602030504020204" pitchFamily="34" charset="0"/>
                <a:cs typeface="Lucida Sans Unicode" panose="020B0602030504020204" pitchFamily="34" charset="0"/>
              </a:rPr>
              <a:t>Great refuge from the fighting/strife all around us.</a:t>
            </a:r>
          </a:p>
          <a:p>
            <a:pPr lvl="1">
              <a:lnSpc>
                <a:spcPct val="125000"/>
              </a:lnSpc>
              <a:spcBef>
                <a:spcPts val="0"/>
              </a:spcBef>
              <a:spcAft>
                <a:spcPts val="1800"/>
              </a:spcAft>
            </a:pPr>
            <a:r>
              <a:rPr lang="en-US" sz="2200" dirty="0">
                <a:latin typeface="Lucida Sans Unicode" panose="020B0602030504020204" pitchFamily="34" charset="0"/>
                <a:cs typeface="Lucida Sans Unicode" panose="020B0602030504020204" pitchFamily="34" charset="0"/>
              </a:rPr>
              <a:t>“Let the </a:t>
            </a:r>
            <a:r>
              <a:rPr lang="en-US" sz="2200" b="1" dirty="0">
                <a:latin typeface="Lucida Sans Unicode" panose="020B0602030504020204" pitchFamily="34" charset="0"/>
                <a:cs typeface="Lucida Sans Unicode" panose="020B0602030504020204" pitchFamily="34" charset="0"/>
              </a:rPr>
              <a:t>peace</a:t>
            </a:r>
            <a:r>
              <a:rPr lang="en-US" sz="2200" dirty="0">
                <a:latin typeface="Lucida Sans Unicode" panose="020B0602030504020204" pitchFamily="34" charset="0"/>
                <a:cs typeface="Lucida Sans Unicode" panose="020B0602030504020204" pitchFamily="34" charset="0"/>
              </a:rPr>
              <a:t> </a:t>
            </a:r>
            <a:r>
              <a:rPr lang="en-US" sz="2200" b="1" dirty="0">
                <a:latin typeface="Lucida Sans Unicode" panose="020B0602030504020204" pitchFamily="34" charset="0"/>
                <a:cs typeface="Lucida Sans Unicode" panose="020B0602030504020204" pitchFamily="34" charset="0"/>
              </a:rPr>
              <a:t>of</a:t>
            </a:r>
            <a:r>
              <a:rPr lang="en-US" sz="2200" dirty="0">
                <a:latin typeface="Lucida Sans Unicode" panose="020B0602030504020204" pitchFamily="34" charset="0"/>
                <a:cs typeface="Lucida Sans Unicode" panose="020B0602030504020204" pitchFamily="34" charset="0"/>
              </a:rPr>
              <a:t> </a:t>
            </a:r>
            <a:r>
              <a:rPr lang="en-US" sz="2200" b="1" dirty="0">
                <a:latin typeface="Lucida Sans Unicode" panose="020B0602030504020204" pitchFamily="34" charset="0"/>
                <a:cs typeface="Lucida Sans Unicode" panose="020B0602030504020204" pitchFamily="34" charset="0"/>
              </a:rPr>
              <a:t>God</a:t>
            </a:r>
            <a:r>
              <a:rPr lang="en-US" sz="2200" dirty="0">
                <a:latin typeface="Lucida Sans Unicode" panose="020B0602030504020204" pitchFamily="34" charset="0"/>
                <a:cs typeface="Lucida Sans Unicode" panose="020B0602030504020204" pitchFamily="34" charset="0"/>
              </a:rPr>
              <a:t> rule in your hearts, to which also you were called in one body” (Colossians 3:15).</a:t>
            </a:r>
          </a:p>
        </p:txBody>
      </p:sp>
    </p:spTree>
    <p:custDataLst>
      <p:tags r:id="rId1"/>
    </p:custDataLst>
    <p:extLst>
      <p:ext uri="{BB962C8B-B14F-4D97-AF65-F5344CB8AC3E}">
        <p14:creationId xmlns:p14="http://schemas.microsoft.com/office/powerpoint/2010/main" val="3857998244"/>
      </p:ext>
    </p:extLst>
  </p:cSld>
  <p:clrMapOvr>
    <a:masterClrMapping/>
  </p:clrMapOvr>
  <mc:AlternateContent xmlns:mc="http://schemas.openxmlformats.org/markup-compatibility/2006" xmlns:p14="http://schemas.microsoft.com/office/powerpoint/2010/main">
    <mc:Choice Requires="p14">
      <p:transition spd="slow" p14:dur="2000" advTm="20351"/>
    </mc:Choice>
    <mc:Fallback xmlns="">
      <p:transition spd="slow" advTm="20351"/>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7A1C8-1473-4E92-BE72-7F135B2858FE}"/>
              </a:ext>
            </a:extLst>
          </p:cNvPr>
          <p:cNvSpPr>
            <a:spLocks noGrp="1"/>
          </p:cNvSpPr>
          <p:nvPr>
            <p:ph type="title"/>
          </p:nvPr>
        </p:nvSpPr>
        <p:spPr>
          <a:xfrm>
            <a:off x="628650" y="365127"/>
            <a:ext cx="7886700" cy="1002120"/>
          </a:xfrm>
        </p:spPr>
        <p:txBody>
          <a:bodyPr>
            <a:normAutofit/>
          </a:bodyPr>
          <a:lstStyle/>
          <a:p>
            <a:pPr algn="ctr"/>
            <a:r>
              <a:rPr lang="en-US" sz="3200" dirty="0">
                <a:latin typeface="Lucida Sans Unicode" panose="020B0602030504020204" pitchFamily="34" charset="0"/>
                <a:cs typeface="Lucida Sans Unicode" panose="020B0602030504020204" pitchFamily="34" charset="0"/>
              </a:rPr>
              <a:t>Features of This Peace</a:t>
            </a:r>
          </a:p>
        </p:txBody>
      </p:sp>
      <p:sp>
        <p:nvSpPr>
          <p:cNvPr id="3" name="Content Placeholder 2">
            <a:extLst>
              <a:ext uri="{FF2B5EF4-FFF2-40B4-BE49-F238E27FC236}">
                <a16:creationId xmlns:a16="http://schemas.microsoft.com/office/drawing/2014/main" id="{6179EF8F-E692-4BCA-A7DE-FD5244DC7D4B}"/>
              </a:ext>
            </a:extLst>
          </p:cNvPr>
          <p:cNvSpPr>
            <a:spLocks noGrp="1"/>
          </p:cNvSpPr>
          <p:nvPr>
            <p:ph idx="1"/>
          </p:nvPr>
        </p:nvSpPr>
        <p:spPr>
          <a:xfrm>
            <a:off x="466531" y="1584960"/>
            <a:ext cx="8238930" cy="4815840"/>
          </a:xfrm>
        </p:spPr>
        <p:txBody>
          <a:bodyPr anchor="ctr">
            <a:normAutofit/>
          </a:bodyPr>
          <a:lstStyle/>
          <a:p>
            <a:pPr>
              <a:lnSpc>
                <a:spcPct val="125000"/>
              </a:lnSpc>
              <a:spcBef>
                <a:spcPts val="0"/>
              </a:spcBef>
              <a:spcAft>
                <a:spcPts val="1800"/>
              </a:spcAft>
            </a:pPr>
            <a:r>
              <a:rPr lang="en-US" sz="2400" dirty="0">
                <a:latin typeface="Lucida Sans Unicode" panose="020B0602030504020204" pitchFamily="34" charset="0"/>
                <a:cs typeface="Lucida Sans Unicode" panose="020B0602030504020204" pitchFamily="34" charset="0"/>
              </a:rPr>
              <a:t>Being </a:t>
            </a:r>
            <a:r>
              <a:rPr lang="en-US" sz="2400" b="1" dirty="0">
                <a:latin typeface="Lucida Sans Unicode" panose="020B0602030504020204" pitchFamily="34" charset="0"/>
                <a:cs typeface="Lucida Sans Unicode" panose="020B0602030504020204" pitchFamily="34" charset="0"/>
              </a:rPr>
              <a:t>at peace </a:t>
            </a:r>
            <a:r>
              <a:rPr lang="en-US" sz="2400" dirty="0">
                <a:latin typeface="Lucida Sans Unicode" panose="020B0602030504020204" pitchFamily="34" charset="0"/>
                <a:cs typeface="Lucida Sans Unicode" panose="020B0602030504020204" pitchFamily="34" charset="0"/>
              </a:rPr>
              <a:t>enables us to be peacemakers—“Blessed are the </a:t>
            </a:r>
            <a:r>
              <a:rPr lang="en-US" sz="2400" b="1" dirty="0">
                <a:latin typeface="Lucida Sans Unicode" panose="020B0602030504020204" pitchFamily="34" charset="0"/>
                <a:cs typeface="Lucida Sans Unicode" panose="020B0602030504020204" pitchFamily="34" charset="0"/>
              </a:rPr>
              <a:t>peacemakers</a:t>
            </a:r>
            <a:r>
              <a:rPr lang="en-US" sz="2400" dirty="0">
                <a:latin typeface="Lucida Sans Unicode" panose="020B0602030504020204" pitchFamily="34" charset="0"/>
                <a:cs typeface="Lucida Sans Unicode" panose="020B0602030504020204" pitchFamily="34" charset="0"/>
              </a:rPr>
              <a:t>, for they shall be called sons of God” (Matthew 5:9).</a:t>
            </a:r>
          </a:p>
          <a:p>
            <a:pPr lvl="1">
              <a:lnSpc>
                <a:spcPct val="125000"/>
              </a:lnSpc>
              <a:spcBef>
                <a:spcPts val="0"/>
              </a:spcBef>
              <a:spcAft>
                <a:spcPts val="1800"/>
              </a:spcAft>
            </a:pPr>
            <a:r>
              <a:rPr lang="en-US" sz="2200" dirty="0">
                <a:latin typeface="Lucida Sans Unicode" panose="020B0602030504020204" pitchFamily="34" charset="0"/>
                <a:cs typeface="Lucida Sans Unicode" panose="020B0602030504020204" pitchFamily="34" charset="0"/>
              </a:rPr>
              <a:t>“Now the fruit of righteousness is sown in peace by those who make peace” (James 3:18).</a:t>
            </a:r>
          </a:p>
          <a:p>
            <a:pPr lvl="1">
              <a:lnSpc>
                <a:spcPct val="125000"/>
              </a:lnSpc>
              <a:spcBef>
                <a:spcPts val="0"/>
              </a:spcBef>
              <a:spcAft>
                <a:spcPts val="1800"/>
              </a:spcAft>
            </a:pPr>
            <a:r>
              <a:rPr lang="en-US" sz="2200" dirty="0">
                <a:latin typeface="Lucida Sans Unicode" panose="020B0602030504020204" pitchFamily="34" charset="0"/>
                <a:cs typeface="Lucida Sans Unicode" panose="020B0602030504020204" pitchFamily="34" charset="0"/>
              </a:rPr>
              <a:t>Pursue peace, live in peace, live peaceably with all men, be at peace, etc. (Romans 12:18; 14:19; </a:t>
            </a:r>
            <a:br>
              <a:rPr lang="en-US" sz="2200" dirty="0">
                <a:latin typeface="Lucida Sans Unicode" panose="020B0602030504020204" pitchFamily="34" charset="0"/>
                <a:cs typeface="Lucida Sans Unicode" panose="020B0602030504020204" pitchFamily="34" charset="0"/>
              </a:rPr>
            </a:br>
            <a:r>
              <a:rPr lang="en-US" sz="2200" dirty="0">
                <a:latin typeface="Lucida Sans Unicode" panose="020B0602030504020204" pitchFamily="34" charset="0"/>
                <a:cs typeface="Lucida Sans Unicode" panose="020B0602030504020204" pitchFamily="34" charset="0"/>
              </a:rPr>
              <a:t>2 Corinthians 13:11; Ephesians 4:3; 1 Thess. 5:13; </a:t>
            </a:r>
            <a:br>
              <a:rPr lang="en-US" sz="2200" dirty="0">
                <a:latin typeface="Lucida Sans Unicode" panose="020B0602030504020204" pitchFamily="34" charset="0"/>
                <a:cs typeface="Lucida Sans Unicode" panose="020B0602030504020204" pitchFamily="34" charset="0"/>
              </a:rPr>
            </a:br>
            <a:r>
              <a:rPr lang="en-US" sz="2200" dirty="0">
                <a:latin typeface="Lucida Sans Unicode" panose="020B0602030504020204" pitchFamily="34" charset="0"/>
                <a:cs typeface="Lucida Sans Unicode" panose="020B0602030504020204" pitchFamily="34" charset="0"/>
              </a:rPr>
              <a:t>2 Timothy 2:22; Hebrews 12:14).</a:t>
            </a:r>
            <a:endParaRPr lang="en-US" sz="2000" dirty="0">
              <a:latin typeface="Lucida Sans Unicode" panose="020B0602030504020204" pitchFamily="34" charset="0"/>
              <a:cs typeface="Lucida Sans Unicode" panose="020B0602030504020204" pitchFamily="34" charset="0"/>
            </a:endParaRPr>
          </a:p>
        </p:txBody>
      </p:sp>
    </p:spTree>
    <p:custDataLst>
      <p:tags r:id="rId1"/>
    </p:custDataLst>
    <p:extLst>
      <p:ext uri="{BB962C8B-B14F-4D97-AF65-F5344CB8AC3E}">
        <p14:creationId xmlns:p14="http://schemas.microsoft.com/office/powerpoint/2010/main" val="4067244010"/>
      </p:ext>
    </p:extLst>
  </p:cSld>
  <p:clrMapOvr>
    <a:masterClrMapping/>
  </p:clrMapOvr>
  <mc:AlternateContent xmlns:mc="http://schemas.openxmlformats.org/markup-compatibility/2006" xmlns:p14="http://schemas.microsoft.com/office/powerpoint/2010/main">
    <mc:Choice Requires="p14">
      <p:transition spd="slow" p14:dur="2000" advTm="19575"/>
    </mc:Choice>
    <mc:Fallback xmlns="">
      <p:transition spd="slow" advTm="19575"/>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7A1C8-1473-4E92-BE72-7F135B2858FE}"/>
              </a:ext>
            </a:extLst>
          </p:cNvPr>
          <p:cNvSpPr>
            <a:spLocks noGrp="1"/>
          </p:cNvSpPr>
          <p:nvPr>
            <p:ph type="title"/>
          </p:nvPr>
        </p:nvSpPr>
        <p:spPr>
          <a:xfrm>
            <a:off x="628650" y="365127"/>
            <a:ext cx="7886700" cy="1002120"/>
          </a:xfrm>
        </p:spPr>
        <p:txBody>
          <a:bodyPr>
            <a:normAutofit/>
          </a:bodyPr>
          <a:lstStyle/>
          <a:p>
            <a:pPr algn="ctr"/>
            <a:r>
              <a:rPr lang="en-US" sz="3200" dirty="0">
                <a:latin typeface="Lucida Sans Unicode" panose="020B0602030504020204" pitchFamily="34" charset="0"/>
                <a:cs typeface="Lucida Sans Unicode" panose="020B0602030504020204" pitchFamily="34" charset="0"/>
              </a:rPr>
              <a:t>Features of This Peace</a:t>
            </a:r>
          </a:p>
        </p:txBody>
      </p:sp>
      <p:sp>
        <p:nvSpPr>
          <p:cNvPr id="3" name="Content Placeholder 2">
            <a:extLst>
              <a:ext uri="{FF2B5EF4-FFF2-40B4-BE49-F238E27FC236}">
                <a16:creationId xmlns:a16="http://schemas.microsoft.com/office/drawing/2014/main" id="{6179EF8F-E692-4BCA-A7DE-FD5244DC7D4B}"/>
              </a:ext>
            </a:extLst>
          </p:cNvPr>
          <p:cNvSpPr>
            <a:spLocks noGrp="1"/>
          </p:cNvSpPr>
          <p:nvPr>
            <p:ph idx="1"/>
          </p:nvPr>
        </p:nvSpPr>
        <p:spPr>
          <a:xfrm>
            <a:off x="466531" y="1584960"/>
            <a:ext cx="8238930" cy="4693920"/>
          </a:xfrm>
        </p:spPr>
        <p:txBody>
          <a:bodyPr anchor="ctr">
            <a:normAutofit/>
          </a:bodyPr>
          <a:lstStyle/>
          <a:p>
            <a:pPr>
              <a:lnSpc>
                <a:spcPct val="125000"/>
              </a:lnSpc>
              <a:spcBef>
                <a:spcPts val="0"/>
              </a:spcBef>
              <a:spcAft>
                <a:spcPts val="1800"/>
              </a:spcAft>
            </a:pPr>
            <a:r>
              <a:rPr lang="en-US" sz="2400" dirty="0">
                <a:latin typeface="Lucida Sans Unicode" panose="020B0602030504020204" pitchFamily="34" charset="0"/>
                <a:cs typeface="Lucida Sans Unicode" panose="020B0602030504020204" pitchFamily="34" charset="0"/>
              </a:rPr>
              <a:t>Being at peace enables us to be peacemakers—“Blessed are the peacemakers, for they shall be called sons of God” (Matthew 5:9).</a:t>
            </a:r>
          </a:p>
          <a:p>
            <a:pPr lvl="1">
              <a:lnSpc>
                <a:spcPct val="125000"/>
              </a:lnSpc>
              <a:spcBef>
                <a:spcPts val="0"/>
              </a:spcBef>
              <a:spcAft>
                <a:spcPts val="1800"/>
              </a:spcAft>
            </a:pPr>
            <a:r>
              <a:rPr lang="en-US" sz="2200" dirty="0">
                <a:latin typeface="Lucida Sans Unicode" panose="020B0602030504020204" pitchFamily="34" charset="0"/>
                <a:cs typeface="Lucida Sans Unicode" panose="020B0602030504020204" pitchFamily="34" charset="0"/>
              </a:rPr>
              <a:t>It’s when we preach the “gospel of peace” (Romans 10:15; Ephesians 6:15) that we truly become peacemakers, offering others the very peace we have.</a:t>
            </a:r>
          </a:p>
          <a:p>
            <a:pPr lvl="1">
              <a:lnSpc>
                <a:spcPct val="125000"/>
              </a:lnSpc>
              <a:spcBef>
                <a:spcPts val="0"/>
              </a:spcBef>
              <a:spcAft>
                <a:spcPts val="1800"/>
              </a:spcAft>
            </a:pPr>
            <a:r>
              <a:rPr lang="en-US" sz="2200" dirty="0">
                <a:latin typeface="Lucida Sans Unicode" panose="020B0602030504020204" pitchFamily="34" charset="0"/>
                <a:cs typeface="Lucida Sans Unicode" panose="020B0602030504020204" pitchFamily="34" charset="0"/>
              </a:rPr>
              <a:t>“How beautiful are the feet of those who preach the gospel of peace…” (Romans 10:15).</a:t>
            </a:r>
          </a:p>
        </p:txBody>
      </p:sp>
    </p:spTree>
    <p:custDataLst>
      <p:tags r:id="rId1"/>
    </p:custDataLst>
    <p:extLst>
      <p:ext uri="{BB962C8B-B14F-4D97-AF65-F5344CB8AC3E}">
        <p14:creationId xmlns:p14="http://schemas.microsoft.com/office/powerpoint/2010/main" val="508280227"/>
      </p:ext>
    </p:extLst>
  </p:cSld>
  <p:clrMapOvr>
    <a:masterClrMapping/>
  </p:clrMapOvr>
  <mc:AlternateContent xmlns:mc="http://schemas.openxmlformats.org/markup-compatibility/2006" xmlns:p14="http://schemas.microsoft.com/office/powerpoint/2010/main">
    <mc:Choice Requires="p14">
      <p:transition spd="slow" p14:dur="2000" advTm="14488"/>
    </mc:Choice>
    <mc:Fallback xmlns="">
      <p:transition spd="slow" advTm="14488"/>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7A1C8-1473-4E92-BE72-7F135B2858FE}"/>
              </a:ext>
            </a:extLst>
          </p:cNvPr>
          <p:cNvSpPr>
            <a:spLocks noGrp="1"/>
          </p:cNvSpPr>
          <p:nvPr>
            <p:ph type="title"/>
          </p:nvPr>
        </p:nvSpPr>
        <p:spPr>
          <a:xfrm>
            <a:off x="628650" y="365127"/>
            <a:ext cx="7886700" cy="1002120"/>
          </a:xfrm>
        </p:spPr>
        <p:txBody>
          <a:bodyPr>
            <a:normAutofit/>
          </a:bodyPr>
          <a:lstStyle/>
          <a:p>
            <a:pPr algn="ctr"/>
            <a:r>
              <a:rPr lang="en-US" sz="3200" dirty="0">
                <a:latin typeface="Lucida Sans Unicode" panose="020B0602030504020204" pitchFamily="34" charset="0"/>
                <a:cs typeface="Lucida Sans Unicode" panose="020B0602030504020204" pitchFamily="34" charset="0"/>
              </a:rPr>
              <a:t>Wrapping Things Up</a:t>
            </a:r>
          </a:p>
        </p:txBody>
      </p:sp>
      <p:sp>
        <p:nvSpPr>
          <p:cNvPr id="3" name="Content Placeholder 2">
            <a:extLst>
              <a:ext uri="{FF2B5EF4-FFF2-40B4-BE49-F238E27FC236}">
                <a16:creationId xmlns:a16="http://schemas.microsoft.com/office/drawing/2014/main" id="{6179EF8F-E692-4BCA-A7DE-FD5244DC7D4B}"/>
              </a:ext>
            </a:extLst>
          </p:cNvPr>
          <p:cNvSpPr>
            <a:spLocks noGrp="1"/>
          </p:cNvSpPr>
          <p:nvPr>
            <p:ph idx="1"/>
          </p:nvPr>
        </p:nvSpPr>
        <p:spPr>
          <a:xfrm>
            <a:off x="466531" y="1584960"/>
            <a:ext cx="8257591" cy="4693920"/>
          </a:xfrm>
        </p:spPr>
        <p:txBody>
          <a:bodyPr anchor="ctr">
            <a:normAutofit/>
          </a:bodyPr>
          <a:lstStyle/>
          <a:p>
            <a:pPr>
              <a:lnSpc>
                <a:spcPct val="125000"/>
              </a:lnSpc>
              <a:spcBef>
                <a:spcPts val="0"/>
              </a:spcBef>
              <a:spcAft>
                <a:spcPts val="3000"/>
              </a:spcAft>
            </a:pPr>
            <a:r>
              <a:rPr lang="en-US" sz="2400" dirty="0">
                <a:latin typeface="Lucida Sans Unicode" panose="020B0602030504020204" pitchFamily="34" charset="0"/>
                <a:cs typeface="Lucida Sans Unicode" panose="020B0602030504020204" pitchFamily="34" charset="0"/>
              </a:rPr>
              <a:t>Luke 19:41-42.</a:t>
            </a:r>
          </a:p>
          <a:p>
            <a:pPr>
              <a:lnSpc>
                <a:spcPct val="125000"/>
              </a:lnSpc>
              <a:spcBef>
                <a:spcPts val="0"/>
              </a:spcBef>
              <a:spcAft>
                <a:spcPts val="3000"/>
              </a:spcAft>
            </a:pPr>
            <a:r>
              <a:rPr lang="en-US" sz="2400" dirty="0">
                <a:latin typeface="Lucida Sans Unicode" panose="020B0602030504020204" pitchFamily="34" charset="0"/>
                <a:cs typeface="Lucida Sans Unicode" panose="020B0602030504020204" pitchFamily="34" charset="0"/>
              </a:rPr>
              <a:t>Luke 2:25-32.</a:t>
            </a:r>
          </a:p>
          <a:p>
            <a:pPr>
              <a:lnSpc>
                <a:spcPct val="125000"/>
              </a:lnSpc>
              <a:spcBef>
                <a:spcPts val="0"/>
              </a:spcBef>
              <a:spcAft>
                <a:spcPts val="3000"/>
              </a:spcAft>
            </a:pPr>
            <a:r>
              <a:rPr lang="en-US" sz="2400" dirty="0">
                <a:latin typeface="Lucida Sans Unicode" panose="020B0602030504020204" pitchFamily="34" charset="0"/>
                <a:cs typeface="Lucida Sans Unicode" panose="020B0602030504020204" pitchFamily="34" charset="0"/>
              </a:rPr>
              <a:t>Because of the Prince of Peace, we can do the same! We can “depart” in peace.</a:t>
            </a:r>
          </a:p>
        </p:txBody>
      </p:sp>
    </p:spTree>
    <p:custDataLst>
      <p:tags r:id="rId1"/>
    </p:custDataLst>
    <p:extLst>
      <p:ext uri="{BB962C8B-B14F-4D97-AF65-F5344CB8AC3E}">
        <p14:creationId xmlns:p14="http://schemas.microsoft.com/office/powerpoint/2010/main" val="3135147974"/>
      </p:ext>
    </p:extLst>
  </p:cSld>
  <p:clrMapOvr>
    <a:masterClrMapping/>
  </p:clrMapOvr>
  <mc:AlternateContent xmlns:mc="http://schemas.openxmlformats.org/markup-compatibility/2006" xmlns:p14="http://schemas.microsoft.com/office/powerpoint/2010/main">
    <mc:Choice Requires="p14">
      <p:transition spd="slow" p14:dur="2000" advTm="14488"/>
    </mc:Choice>
    <mc:Fallback xmlns="">
      <p:transition spd="slow" advTm="1448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7825A3C-DCD7-4548-92D8-B6A995D7B988}"/>
              </a:ext>
            </a:extLst>
          </p:cNvPr>
          <p:cNvSpPr>
            <a:spLocks noGrp="1"/>
          </p:cNvSpPr>
          <p:nvPr>
            <p:ph type="title"/>
          </p:nvPr>
        </p:nvSpPr>
        <p:spPr/>
        <p:txBody>
          <a:bodyPr anchor="ctr">
            <a:normAutofit/>
          </a:bodyPr>
          <a:lstStyle/>
          <a:p>
            <a:pPr algn="ctr">
              <a:lnSpc>
                <a:spcPct val="120000"/>
              </a:lnSpc>
            </a:pPr>
            <a:r>
              <a:rPr lang="en-US" sz="3200" dirty="0">
                <a:latin typeface="Lucida Sans Unicode" panose="020B0602030504020204" pitchFamily="34" charset="0"/>
                <a:cs typeface="Lucida Sans Unicode" panose="020B0602030504020204" pitchFamily="34" charset="0"/>
              </a:rPr>
              <a:t>The One Who Would Bring This Peace</a:t>
            </a:r>
            <a:br>
              <a:rPr lang="en-US" sz="3200" dirty="0">
                <a:latin typeface="Lucida Sans Unicode" panose="020B0602030504020204" pitchFamily="34" charset="0"/>
                <a:cs typeface="Lucida Sans Unicode" panose="020B0602030504020204" pitchFamily="34" charset="0"/>
              </a:rPr>
            </a:br>
            <a:r>
              <a:rPr lang="en-US" sz="3200" dirty="0">
                <a:latin typeface="Lucida Sans Unicode" panose="020B0602030504020204" pitchFamily="34" charset="0"/>
                <a:cs typeface="Lucida Sans Unicode" panose="020B0602030504020204" pitchFamily="34" charset="0"/>
              </a:rPr>
              <a:t>(Isaiah 9:6-7)</a:t>
            </a:r>
          </a:p>
        </p:txBody>
      </p:sp>
      <p:sp>
        <p:nvSpPr>
          <p:cNvPr id="7" name="Subtitle 6">
            <a:extLst>
              <a:ext uri="{FF2B5EF4-FFF2-40B4-BE49-F238E27FC236}">
                <a16:creationId xmlns:a16="http://schemas.microsoft.com/office/drawing/2014/main" id="{BBAEF302-FC03-450C-A19B-69799ABB6669}"/>
              </a:ext>
            </a:extLst>
          </p:cNvPr>
          <p:cNvSpPr>
            <a:spLocks noGrp="1"/>
          </p:cNvSpPr>
          <p:nvPr>
            <p:ph idx="1"/>
          </p:nvPr>
        </p:nvSpPr>
        <p:spPr>
          <a:xfrm>
            <a:off x="475861" y="1825624"/>
            <a:ext cx="8229600" cy="4575175"/>
          </a:xfrm>
        </p:spPr>
        <p:txBody>
          <a:bodyPr anchor="ctr">
            <a:normAutofit/>
          </a:bodyPr>
          <a:lstStyle/>
          <a:p>
            <a:pPr marL="0" indent="0">
              <a:lnSpc>
                <a:spcPct val="130000"/>
              </a:lnSpc>
              <a:spcBef>
                <a:spcPts val="0"/>
              </a:spcBef>
              <a:buNone/>
            </a:pPr>
            <a:r>
              <a:rPr lang="en-US" sz="2400" dirty="0">
                <a:latin typeface="Lucida Sans Unicode" panose="020B0602030504020204" pitchFamily="34" charset="0"/>
                <a:cs typeface="Lucida Sans Unicode" panose="020B0602030504020204" pitchFamily="34" charset="0"/>
              </a:rPr>
              <a:t>“Unto us a Child is born, unto us a Son is given; and the government will be upon His shoulder. And His name will be called Wonderful, Counselor, Mighty God, Eternal Father, </a:t>
            </a:r>
            <a:r>
              <a:rPr lang="en-US" sz="2400" b="1" dirty="0">
                <a:latin typeface="Lucida Sans Unicode" panose="020B0602030504020204" pitchFamily="34" charset="0"/>
                <a:cs typeface="Lucida Sans Unicode" panose="020B0602030504020204" pitchFamily="34" charset="0"/>
              </a:rPr>
              <a:t>Prince of Peace</a:t>
            </a:r>
            <a:r>
              <a:rPr lang="en-US" sz="2400" dirty="0">
                <a:latin typeface="Lucida Sans Unicode" panose="020B0602030504020204" pitchFamily="34" charset="0"/>
                <a:cs typeface="Lucida Sans Unicode" panose="020B0602030504020204" pitchFamily="34" charset="0"/>
              </a:rPr>
              <a:t>. Of the increase of His government and </a:t>
            </a:r>
            <a:r>
              <a:rPr lang="en-US" sz="2400" b="1" dirty="0">
                <a:latin typeface="Lucida Sans Unicode" panose="020B0602030504020204" pitchFamily="34" charset="0"/>
                <a:cs typeface="Lucida Sans Unicode" panose="020B0602030504020204" pitchFamily="34" charset="0"/>
              </a:rPr>
              <a:t>peace</a:t>
            </a:r>
            <a:r>
              <a:rPr lang="en-US" sz="2400" dirty="0">
                <a:latin typeface="Lucida Sans Unicode" panose="020B0602030504020204" pitchFamily="34" charset="0"/>
                <a:cs typeface="Lucida Sans Unicode" panose="020B0602030504020204" pitchFamily="34" charset="0"/>
              </a:rPr>
              <a:t> there will be no end, upon the throne of David and over his kingdom, to order and establish it with judgment and justice from that time forward, even forever. The zeal of the LORD of hosts will perform this.</a:t>
            </a:r>
          </a:p>
        </p:txBody>
      </p:sp>
    </p:spTree>
    <p:custDataLst>
      <p:tags r:id="rId1"/>
    </p:custDataLst>
    <p:extLst>
      <p:ext uri="{BB962C8B-B14F-4D97-AF65-F5344CB8AC3E}">
        <p14:creationId xmlns:p14="http://schemas.microsoft.com/office/powerpoint/2010/main" val="1541745589"/>
      </p:ext>
    </p:extLst>
  </p:cSld>
  <p:clrMapOvr>
    <a:masterClrMapping/>
  </p:clrMapOvr>
  <mc:AlternateContent xmlns:mc="http://schemas.openxmlformats.org/markup-compatibility/2006" xmlns:p14="http://schemas.microsoft.com/office/powerpoint/2010/main">
    <mc:Choice Requires="p14">
      <p:transition spd="slow" p14:dur="2000" advTm="7343"/>
    </mc:Choice>
    <mc:Fallback xmlns="">
      <p:transition spd="slow" advTm="734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F59CB8-6B41-43CE-A5C7-CB8CFF704BD7}"/>
              </a:ext>
            </a:extLst>
          </p:cNvPr>
          <p:cNvSpPr>
            <a:spLocks noGrp="1"/>
          </p:cNvSpPr>
          <p:nvPr>
            <p:ph type="title"/>
          </p:nvPr>
        </p:nvSpPr>
        <p:spPr/>
        <p:txBody>
          <a:bodyPr anchor="ctr">
            <a:normAutofit/>
          </a:bodyPr>
          <a:lstStyle/>
          <a:p>
            <a:pPr algn="ctr">
              <a:lnSpc>
                <a:spcPct val="130000"/>
              </a:lnSpc>
            </a:pPr>
            <a:r>
              <a:rPr lang="en-US" sz="3600" dirty="0">
                <a:latin typeface="Lucida Sans Unicode" panose="020B0602030504020204" pitchFamily="34" charset="0"/>
                <a:cs typeface="Lucida Sans Unicode" panose="020B0602030504020204" pitchFamily="34" charset="0"/>
              </a:rPr>
              <a:t>To further whet our </a:t>
            </a:r>
            <a:br>
              <a:rPr lang="en-US" sz="3600" dirty="0">
                <a:latin typeface="Lucida Sans Unicode" panose="020B0602030504020204" pitchFamily="34" charset="0"/>
                <a:cs typeface="Lucida Sans Unicode" panose="020B0602030504020204" pitchFamily="34" charset="0"/>
              </a:rPr>
            </a:br>
            <a:r>
              <a:rPr lang="en-US" sz="3600" dirty="0">
                <a:latin typeface="Lucida Sans Unicode" panose="020B0602030504020204" pitchFamily="34" charset="0"/>
                <a:cs typeface="Lucida Sans Unicode" panose="020B0602030504020204" pitchFamily="34" charset="0"/>
              </a:rPr>
              <a:t>appetite for this peace…</a:t>
            </a:r>
          </a:p>
        </p:txBody>
      </p:sp>
      <p:sp>
        <p:nvSpPr>
          <p:cNvPr id="3" name="Text Placeholder 2">
            <a:extLst>
              <a:ext uri="{FF2B5EF4-FFF2-40B4-BE49-F238E27FC236}">
                <a16:creationId xmlns:a16="http://schemas.microsoft.com/office/drawing/2014/main" id="{099FE344-E1E0-4433-AC4B-2A1EA112AA51}"/>
              </a:ext>
            </a:extLst>
          </p:cNvPr>
          <p:cNvSpPr>
            <a:spLocks noGrp="1"/>
          </p:cNvSpPr>
          <p:nvPr>
            <p:ph type="body" idx="1"/>
          </p:nvPr>
        </p:nvSpPr>
        <p:spPr/>
        <p:txBody>
          <a:bodyPr anchor="ctr">
            <a:normAutofit/>
          </a:bodyPr>
          <a:lstStyle/>
          <a:p>
            <a:pPr algn="ctr"/>
            <a:r>
              <a:rPr lang="en-US" sz="2800" dirty="0">
                <a:latin typeface="Lucida Sans Unicode" panose="020B0602030504020204" pitchFamily="34" charset="0"/>
                <a:cs typeface="Lucida Sans Unicode" panose="020B0602030504020204" pitchFamily="34" charset="0"/>
              </a:rPr>
              <a:t>Look at these word pictures from Isaiah</a:t>
            </a:r>
          </a:p>
        </p:txBody>
      </p:sp>
    </p:spTree>
    <p:custDataLst>
      <p:tags r:id="rId1"/>
    </p:custDataLst>
    <p:extLst>
      <p:ext uri="{BB962C8B-B14F-4D97-AF65-F5344CB8AC3E}">
        <p14:creationId xmlns:p14="http://schemas.microsoft.com/office/powerpoint/2010/main" val="1738517875"/>
      </p:ext>
    </p:extLst>
  </p:cSld>
  <p:clrMapOvr>
    <a:masterClrMapping/>
  </p:clrMapOvr>
  <mc:AlternateContent xmlns:mc="http://schemas.openxmlformats.org/markup-compatibility/2006" xmlns:p14="http://schemas.microsoft.com/office/powerpoint/2010/main">
    <mc:Choice Requires="p14">
      <p:transition spd="slow" p14:dur="2000" advTm="8447"/>
    </mc:Choice>
    <mc:Fallback xmlns="">
      <p:transition spd="slow" advTm="844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7A1C8-1473-4E92-BE72-7F135B2858FE}"/>
              </a:ext>
            </a:extLst>
          </p:cNvPr>
          <p:cNvSpPr>
            <a:spLocks noGrp="1"/>
          </p:cNvSpPr>
          <p:nvPr>
            <p:ph type="title"/>
          </p:nvPr>
        </p:nvSpPr>
        <p:spPr>
          <a:xfrm>
            <a:off x="628650" y="365127"/>
            <a:ext cx="7886700" cy="1002120"/>
          </a:xfrm>
        </p:spPr>
        <p:txBody>
          <a:bodyPr>
            <a:normAutofit/>
          </a:bodyPr>
          <a:lstStyle/>
          <a:p>
            <a:r>
              <a:rPr lang="en-US" sz="3200" dirty="0">
                <a:latin typeface="Lucida Sans Unicode" panose="020B0602030504020204" pitchFamily="34" charset="0"/>
                <a:cs typeface="Lucida Sans Unicode" panose="020B0602030504020204" pitchFamily="34" charset="0"/>
              </a:rPr>
              <a:t>Word Pictures of Peace in Isaiah</a:t>
            </a:r>
          </a:p>
        </p:txBody>
      </p:sp>
      <p:sp>
        <p:nvSpPr>
          <p:cNvPr id="3" name="Content Placeholder 2">
            <a:extLst>
              <a:ext uri="{FF2B5EF4-FFF2-40B4-BE49-F238E27FC236}">
                <a16:creationId xmlns:a16="http://schemas.microsoft.com/office/drawing/2014/main" id="{6179EF8F-E692-4BCA-A7DE-FD5244DC7D4B}"/>
              </a:ext>
            </a:extLst>
          </p:cNvPr>
          <p:cNvSpPr>
            <a:spLocks noGrp="1"/>
          </p:cNvSpPr>
          <p:nvPr>
            <p:ph idx="1"/>
          </p:nvPr>
        </p:nvSpPr>
        <p:spPr>
          <a:xfrm>
            <a:off x="466531" y="1584960"/>
            <a:ext cx="8220269" cy="4693920"/>
          </a:xfrm>
        </p:spPr>
        <p:txBody>
          <a:bodyPr anchor="ctr">
            <a:normAutofit/>
          </a:bodyPr>
          <a:lstStyle/>
          <a:p>
            <a:pPr>
              <a:lnSpc>
                <a:spcPct val="130000"/>
              </a:lnSpc>
              <a:spcBef>
                <a:spcPts val="0"/>
              </a:spcBef>
              <a:spcAft>
                <a:spcPts val="1800"/>
              </a:spcAft>
            </a:pPr>
            <a:r>
              <a:rPr lang="en-US" sz="2400" dirty="0">
                <a:latin typeface="Lucida Sans Unicode" panose="020B0602030504020204" pitchFamily="34" charset="0"/>
                <a:cs typeface="Lucida Sans Unicode" panose="020B0602030504020204" pitchFamily="34" charset="0"/>
              </a:rPr>
              <a:t>“You will keep him in perfect </a:t>
            </a:r>
            <a:r>
              <a:rPr lang="en-US" sz="2400" b="1" dirty="0">
                <a:latin typeface="Lucida Sans Unicode" panose="020B0602030504020204" pitchFamily="34" charset="0"/>
                <a:cs typeface="Lucida Sans Unicode" panose="020B0602030504020204" pitchFamily="34" charset="0"/>
              </a:rPr>
              <a:t>peace</a:t>
            </a:r>
            <a:r>
              <a:rPr lang="en-US" sz="2400" dirty="0">
                <a:latin typeface="Lucida Sans Unicode" panose="020B0602030504020204" pitchFamily="34" charset="0"/>
                <a:cs typeface="Lucida Sans Unicode" panose="020B0602030504020204" pitchFamily="34" charset="0"/>
              </a:rPr>
              <a:t>, whose mind is stayed on You, because he trusts in You” (26:3).</a:t>
            </a:r>
          </a:p>
          <a:p>
            <a:pPr>
              <a:lnSpc>
                <a:spcPct val="130000"/>
              </a:lnSpc>
              <a:spcBef>
                <a:spcPts val="0"/>
              </a:spcBef>
              <a:spcAft>
                <a:spcPts val="1800"/>
              </a:spcAft>
            </a:pPr>
            <a:r>
              <a:rPr lang="en-US" sz="2400" dirty="0">
                <a:latin typeface="Lucida Sans Unicode" panose="020B0602030504020204" pitchFamily="34" charset="0"/>
                <a:cs typeface="Lucida Sans Unicode" panose="020B0602030504020204" pitchFamily="34" charset="0"/>
              </a:rPr>
              <a:t>“The work of righteousness will be </a:t>
            </a:r>
            <a:r>
              <a:rPr lang="en-US" sz="2400" b="1" dirty="0">
                <a:latin typeface="Lucida Sans Unicode" panose="020B0602030504020204" pitchFamily="34" charset="0"/>
                <a:cs typeface="Lucida Sans Unicode" panose="020B0602030504020204" pitchFamily="34" charset="0"/>
              </a:rPr>
              <a:t>peace</a:t>
            </a:r>
            <a:r>
              <a:rPr lang="en-US" sz="2400" dirty="0">
                <a:latin typeface="Lucida Sans Unicode" panose="020B0602030504020204" pitchFamily="34" charset="0"/>
                <a:cs typeface="Lucida Sans Unicode" panose="020B0602030504020204" pitchFamily="34" charset="0"/>
              </a:rPr>
              <a:t>, and the effect of righteousness, quietness and assurance (confidence, NAS) forever” (32:17).</a:t>
            </a:r>
          </a:p>
          <a:p>
            <a:pPr>
              <a:lnSpc>
                <a:spcPct val="130000"/>
              </a:lnSpc>
              <a:spcBef>
                <a:spcPts val="0"/>
              </a:spcBef>
              <a:spcAft>
                <a:spcPts val="1800"/>
              </a:spcAft>
            </a:pPr>
            <a:r>
              <a:rPr lang="en-US" sz="2400" dirty="0">
                <a:latin typeface="Lucida Sans Unicode" panose="020B0602030504020204" pitchFamily="34" charset="0"/>
                <a:cs typeface="Lucida Sans Unicode" panose="020B0602030504020204" pitchFamily="34" charset="0"/>
              </a:rPr>
              <a:t>“Oh, that you had heeded My commandments! Then your </a:t>
            </a:r>
            <a:r>
              <a:rPr lang="en-US" sz="2400" b="1" dirty="0">
                <a:latin typeface="Lucida Sans Unicode" panose="020B0602030504020204" pitchFamily="34" charset="0"/>
                <a:cs typeface="Lucida Sans Unicode" panose="020B0602030504020204" pitchFamily="34" charset="0"/>
              </a:rPr>
              <a:t>peace</a:t>
            </a:r>
            <a:r>
              <a:rPr lang="en-US" sz="2400" dirty="0">
                <a:latin typeface="Lucida Sans Unicode" panose="020B0602030504020204" pitchFamily="34" charset="0"/>
                <a:cs typeface="Lucida Sans Unicode" panose="020B0602030504020204" pitchFamily="34" charset="0"/>
              </a:rPr>
              <a:t> would have been like a river, and your righteousness like the waves of the sea” (48:18).</a:t>
            </a:r>
          </a:p>
        </p:txBody>
      </p:sp>
    </p:spTree>
    <p:custDataLst>
      <p:tags r:id="rId1"/>
    </p:custDataLst>
    <p:extLst>
      <p:ext uri="{BB962C8B-B14F-4D97-AF65-F5344CB8AC3E}">
        <p14:creationId xmlns:p14="http://schemas.microsoft.com/office/powerpoint/2010/main" val="2805622897"/>
      </p:ext>
    </p:extLst>
  </p:cSld>
  <p:clrMapOvr>
    <a:masterClrMapping/>
  </p:clrMapOvr>
  <mc:AlternateContent xmlns:mc="http://schemas.openxmlformats.org/markup-compatibility/2006" xmlns:p14="http://schemas.microsoft.com/office/powerpoint/2010/main">
    <mc:Choice Requires="p14">
      <p:transition spd="slow" p14:dur="2000" advTm="16992"/>
    </mc:Choice>
    <mc:Fallback xmlns="">
      <p:transition spd="slow" advTm="1699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7A1C8-1473-4E92-BE72-7F135B2858FE}"/>
              </a:ext>
            </a:extLst>
          </p:cNvPr>
          <p:cNvSpPr>
            <a:spLocks noGrp="1"/>
          </p:cNvSpPr>
          <p:nvPr>
            <p:ph type="title"/>
          </p:nvPr>
        </p:nvSpPr>
        <p:spPr>
          <a:xfrm>
            <a:off x="628650" y="365127"/>
            <a:ext cx="7886700" cy="1002120"/>
          </a:xfrm>
        </p:spPr>
        <p:txBody>
          <a:bodyPr>
            <a:normAutofit/>
          </a:bodyPr>
          <a:lstStyle/>
          <a:p>
            <a:r>
              <a:rPr lang="en-US" sz="3200" dirty="0">
                <a:latin typeface="Lucida Sans Unicode" panose="020B0602030504020204" pitchFamily="34" charset="0"/>
                <a:cs typeface="Lucida Sans Unicode" panose="020B0602030504020204" pitchFamily="34" charset="0"/>
              </a:rPr>
              <a:t>Word Pictures of Peace in Isaiah</a:t>
            </a:r>
          </a:p>
        </p:txBody>
      </p:sp>
      <p:sp>
        <p:nvSpPr>
          <p:cNvPr id="3" name="Content Placeholder 2">
            <a:extLst>
              <a:ext uri="{FF2B5EF4-FFF2-40B4-BE49-F238E27FC236}">
                <a16:creationId xmlns:a16="http://schemas.microsoft.com/office/drawing/2014/main" id="{6179EF8F-E692-4BCA-A7DE-FD5244DC7D4B}"/>
              </a:ext>
            </a:extLst>
          </p:cNvPr>
          <p:cNvSpPr>
            <a:spLocks noGrp="1"/>
          </p:cNvSpPr>
          <p:nvPr>
            <p:ph idx="1"/>
          </p:nvPr>
        </p:nvSpPr>
        <p:spPr>
          <a:xfrm>
            <a:off x="466531" y="1584960"/>
            <a:ext cx="8220269" cy="4693920"/>
          </a:xfrm>
        </p:spPr>
        <p:txBody>
          <a:bodyPr anchor="ctr">
            <a:normAutofit/>
          </a:bodyPr>
          <a:lstStyle/>
          <a:p>
            <a:pPr>
              <a:lnSpc>
                <a:spcPct val="135000"/>
              </a:lnSpc>
              <a:spcBef>
                <a:spcPts val="0"/>
              </a:spcBef>
              <a:spcAft>
                <a:spcPts val="1800"/>
              </a:spcAft>
            </a:pPr>
            <a:r>
              <a:rPr lang="en-US" sz="2400" dirty="0">
                <a:latin typeface="Lucida Sans Unicode" panose="020B0602030504020204" pitchFamily="34" charset="0"/>
                <a:cs typeface="Lucida Sans Unicode" panose="020B0602030504020204" pitchFamily="34" charset="0"/>
              </a:rPr>
              <a:t>“O you </a:t>
            </a:r>
            <a:r>
              <a:rPr lang="en-US" sz="2400" b="1" dirty="0">
                <a:latin typeface="Lucida Sans Unicode" panose="020B0602030504020204" pitchFamily="34" charset="0"/>
                <a:cs typeface="Lucida Sans Unicode" panose="020B0602030504020204" pitchFamily="34" charset="0"/>
              </a:rPr>
              <a:t>afflicted</a:t>
            </a:r>
            <a:r>
              <a:rPr lang="en-US" sz="2400" dirty="0">
                <a:latin typeface="Lucida Sans Unicode" panose="020B0602030504020204" pitchFamily="34" charset="0"/>
                <a:cs typeface="Lucida Sans Unicode" panose="020B0602030504020204" pitchFamily="34" charset="0"/>
              </a:rPr>
              <a:t> </a:t>
            </a:r>
            <a:r>
              <a:rPr lang="en-US" sz="2400" b="1" dirty="0">
                <a:latin typeface="Lucida Sans Unicode" panose="020B0602030504020204" pitchFamily="34" charset="0"/>
                <a:cs typeface="Lucida Sans Unicode" panose="020B0602030504020204" pitchFamily="34" charset="0"/>
              </a:rPr>
              <a:t>one</a:t>
            </a:r>
            <a:r>
              <a:rPr lang="en-US" sz="2400" dirty="0">
                <a:latin typeface="Lucida Sans Unicode" panose="020B0602030504020204" pitchFamily="34" charset="0"/>
                <a:cs typeface="Lucida Sans Unicode" panose="020B0602030504020204" pitchFamily="34" charset="0"/>
              </a:rPr>
              <a:t>, </a:t>
            </a:r>
            <a:r>
              <a:rPr lang="en-US" sz="2400" b="1" dirty="0">
                <a:latin typeface="Lucida Sans Unicode" panose="020B0602030504020204" pitchFamily="34" charset="0"/>
                <a:cs typeface="Lucida Sans Unicode" panose="020B0602030504020204" pitchFamily="34" charset="0"/>
              </a:rPr>
              <a:t>tossed with tempest</a:t>
            </a:r>
            <a:r>
              <a:rPr lang="en-US" sz="2400" dirty="0">
                <a:latin typeface="Lucida Sans Unicode" panose="020B0602030504020204" pitchFamily="34" charset="0"/>
                <a:cs typeface="Lucida Sans Unicode" panose="020B0602030504020204" pitchFamily="34" charset="0"/>
              </a:rPr>
              <a:t>, and </a:t>
            </a:r>
            <a:r>
              <a:rPr lang="en-US" sz="2400" b="1" dirty="0">
                <a:latin typeface="Lucida Sans Unicode" panose="020B0602030504020204" pitchFamily="34" charset="0"/>
                <a:cs typeface="Lucida Sans Unicode" panose="020B0602030504020204" pitchFamily="34" charset="0"/>
              </a:rPr>
              <a:t>not comforted</a:t>
            </a:r>
            <a:r>
              <a:rPr lang="en-US" sz="2400" dirty="0">
                <a:latin typeface="Lucida Sans Unicode" panose="020B0602030504020204" pitchFamily="34" charset="0"/>
                <a:cs typeface="Lucida Sans Unicode" panose="020B0602030504020204" pitchFamily="34" charset="0"/>
              </a:rPr>
              <a:t>, behold, I will lay your stones with colorful gems, and lay your foundations with sapphires. I will make your pinnacles of rubies, your gates of crystal, and all your walls of precious stones. All your children shall be taught by the LORD, and great shall be the </a:t>
            </a:r>
            <a:r>
              <a:rPr lang="en-US" sz="2400" b="1" dirty="0">
                <a:latin typeface="Lucida Sans Unicode" panose="020B0602030504020204" pitchFamily="34" charset="0"/>
                <a:cs typeface="Lucida Sans Unicode" panose="020B0602030504020204" pitchFamily="34" charset="0"/>
              </a:rPr>
              <a:t>peace</a:t>
            </a:r>
            <a:r>
              <a:rPr lang="en-US" sz="2400" dirty="0">
                <a:latin typeface="Lucida Sans Unicode" panose="020B0602030504020204" pitchFamily="34" charset="0"/>
                <a:cs typeface="Lucida Sans Unicode" panose="020B0602030504020204" pitchFamily="34" charset="0"/>
              </a:rPr>
              <a:t> of your children” (54:11-13).</a:t>
            </a:r>
          </a:p>
        </p:txBody>
      </p:sp>
    </p:spTree>
    <p:custDataLst>
      <p:tags r:id="rId1"/>
    </p:custDataLst>
    <p:extLst>
      <p:ext uri="{BB962C8B-B14F-4D97-AF65-F5344CB8AC3E}">
        <p14:creationId xmlns:p14="http://schemas.microsoft.com/office/powerpoint/2010/main" val="547754117"/>
      </p:ext>
    </p:extLst>
  </p:cSld>
  <p:clrMapOvr>
    <a:masterClrMapping/>
  </p:clrMapOvr>
  <mc:AlternateContent xmlns:mc="http://schemas.openxmlformats.org/markup-compatibility/2006">
    <mc:Choice xmlns:p14="http://schemas.microsoft.com/office/powerpoint/2010/main" Requires="p14">
      <p:transition spd="slow" p14:dur="2000" advTm="16992"/>
    </mc:Choice>
    <mc:Fallback>
      <p:transition spd="slow" advTm="16992"/>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CF4511-C1FD-43D8-A7D4-5FF84CC1BAF7}"/>
              </a:ext>
            </a:extLst>
          </p:cNvPr>
          <p:cNvSpPr>
            <a:spLocks noGrp="1"/>
          </p:cNvSpPr>
          <p:nvPr>
            <p:ph type="ctrTitle"/>
          </p:nvPr>
        </p:nvSpPr>
        <p:spPr>
          <a:xfrm>
            <a:off x="760445" y="2158061"/>
            <a:ext cx="7772400" cy="2387600"/>
          </a:xfrm>
        </p:spPr>
        <p:txBody>
          <a:bodyPr anchor="ctr">
            <a:normAutofit/>
          </a:bodyPr>
          <a:lstStyle/>
          <a:p>
            <a:pPr>
              <a:lnSpc>
                <a:spcPct val="150000"/>
              </a:lnSpc>
            </a:pPr>
            <a:r>
              <a:rPr lang="en-US" sz="3200" dirty="0">
                <a:latin typeface="Lucida Sans Unicode" panose="020B0602030504020204" pitchFamily="34" charset="0"/>
                <a:cs typeface="Lucida Sans Unicode" panose="020B0602030504020204" pitchFamily="34" charset="0"/>
              </a:rPr>
              <a:t>Who is this “Prince of Peace” </a:t>
            </a:r>
            <a:br>
              <a:rPr lang="en-US" sz="3200" dirty="0">
                <a:latin typeface="Lucida Sans Unicode" panose="020B0602030504020204" pitchFamily="34" charset="0"/>
                <a:cs typeface="Lucida Sans Unicode" panose="020B0602030504020204" pitchFamily="34" charset="0"/>
              </a:rPr>
            </a:br>
            <a:r>
              <a:rPr lang="en-US" sz="3200" dirty="0">
                <a:latin typeface="Lucida Sans Unicode" panose="020B0602030504020204" pitchFamily="34" charset="0"/>
                <a:cs typeface="Lucida Sans Unicode" panose="020B0602030504020204" pitchFamily="34" charset="0"/>
              </a:rPr>
              <a:t>of whom Isaiah spoke?</a:t>
            </a:r>
          </a:p>
        </p:txBody>
      </p:sp>
    </p:spTree>
    <p:extLst>
      <p:ext uri="{BB962C8B-B14F-4D97-AF65-F5344CB8AC3E}">
        <p14:creationId xmlns:p14="http://schemas.microsoft.com/office/powerpoint/2010/main" val="3778440923"/>
      </p:ext>
    </p:extLst>
  </p:cSld>
  <p:clrMapOvr>
    <a:masterClrMapping/>
  </p:clrMapOvr>
  <mc:AlternateContent xmlns:mc="http://schemas.openxmlformats.org/markup-compatibility/2006" xmlns:p14="http://schemas.microsoft.com/office/powerpoint/2010/main">
    <mc:Choice Requires="p14">
      <p:transition spd="slow" p14:dur="2000" advTm="4391"/>
    </mc:Choice>
    <mc:Fallback xmlns="">
      <p:transition spd="slow" advTm="4391"/>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7A1C8-1473-4E92-BE72-7F135B2858FE}"/>
              </a:ext>
            </a:extLst>
          </p:cNvPr>
          <p:cNvSpPr>
            <a:spLocks noGrp="1"/>
          </p:cNvSpPr>
          <p:nvPr>
            <p:ph type="title"/>
          </p:nvPr>
        </p:nvSpPr>
        <p:spPr>
          <a:xfrm>
            <a:off x="628650" y="365127"/>
            <a:ext cx="7886700" cy="857183"/>
          </a:xfrm>
        </p:spPr>
        <p:txBody>
          <a:bodyPr>
            <a:normAutofit/>
          </a:bodyPr>
          <a:lstStyle/>
          <a:p>
            <a:r>
              <a:rPr lang="en-US" sz="3200" dirty="0">
                <a:latin typeface="Lucida Sans Unicode" panose="020B0602030504020204" pitchFamily="34" charset="0"/>
                <a:cs typeface="Lucida Sans Unicode" panose="020B0602030504020204" pitchFamily="34" charset="0"/>
              </a:rPr>
              <a:t>Prophecy Fulfilled in Jesus of Nazareth</a:t>
            </a:r>
          </a:p>
        </p:txBody>
      </p:sp>
      <p:sp>
        <p:nvSpPr>
          <p:cNvPr id="3" name="Content Placeholder 2">
            <a:extLst>
              <a:ext uri="{FF2B5EF4-FFF2-40B4-BE49-F238E27FC236}">
                <a16:creationId xmlns:a16="http://schemas.microsoft.com/office/drawing/2014/main" id="{6179EF8F-E692-4BCA-A7DE-FD5244DC7D4B}"/>
              </a:ext>
            </a:extLst>
          </p:cNvPr>
          <p:cNvSpPr>
            <a:spLocks noGrp="1"/>
          </p:cNvSpPr>
          <p:nvPr>
            <p:ph idx="1"/>
          </p:nvPr>
        </p:nvSpPr>
        <p:spPr>
          <a:xfrm>
            <a:off x="628649" y="1408922"/>
            <a:ext cx="7958001" cy="4869958"/>
          </a:xfrm>
        </p:spPr>
        <p:txBody>
          <a:bodyPr anchor="ctr">
            <a:noAutofit/>
          </a:bodyPr>
          <a:lstStyle/>
          <a:p>
            <a:pPr>
              <a:lnSpc>
                <a:spcPct val="125000"/>
              </a:lnSpc>
              <a:spcBef>
                <a:spcPts val="0"/>
              </a:spcBef>
              <a:spcAft>
                <a:spcPts val="2400"/>
              </a:spcAft>
            </a:pPr>
            <a:r>
              <a:rPr lang="en-US" sz="2400" dirty="0">
                <a:latin typeface="Lucida Sans Unicode" panose="020B0602030504020204" pitchFamily="34" charset="0"/>
                <a:cs typeface="Lucida Sans Unicode" panose="020B0602030504020204" pitchFamily="34" charset="0"/>
              </a:rPr>
              <a:t>Do you remember what was said by the “multitude of the heavenly host” when Jesus was born?</a:t>
            </a:r>
          </a:p>
          <a:p>
            <a:pPr lvl="1">
              <a:lnSpc>
                <a:spcPct val="125000"/>
              </a:lnSpc>
              <a:spcBef>
                <a:spcPts val="0"/>
              </a:spcBef>
              <a:spcAft>
                <a:spcPts val="2400"/>
              </a:spcAft>
            </a:pPr>
            <a:r>
              <a:rPr lang="en-US" sz="2200" dirty="0">
                <a:latin typeface="Lucida Sans Unicode" panose="020B0602030504020204" pitchFamily="34" charset="0"/>
                <a:cs typeface="Lucida Sans Unicode" panose="020B0602030504020204" pitchFamily="34" charset="0"/>
              </a:rPr>
              <a:t>Luke 2:7-14.</a:t>
            </a:r>
          </a:p>
          <a:p>
            <a:pPr lvl="1">
              <a:lnSpc>
                <a:spcPct val="125000"/>
              </a:lnSpc>
              <a:spcBef>
                <a:spcPts val="0"/>
              </a:spcBef>
              <a:spcAft>
                <a:spcPts val="2400"/>
              </a:spcAft>
            </a:pPr>
            <a:r>
              <a:rPr lang="en-US" sz="2200" dirty="0">
                <a:latin typeface="Lucida Sans Unicode" panose="020B0602030504020204" pitchFamily="34" charset="0"/>
                <a:cs typeface="Lucida Sans Unicode" panose="020B0602030504020204" pitchFamily="34" charset="0"/>
              </a:rPr>
              <a:t>“Glory to God in the highest, and on earth </a:t>
            </a:r>
            <a:r>
              <a:rPr lang="en-US" sz="2200" b="1" dirty="0">
                <a:latin typeface="Lucida Sans Unicode" panose="020B0602030504020204" pitchFamily="34" charset="0"/>
                <a:cs typeface="Lucida Sans Unicode" panose="020B0602030504020204" pitchFamily="34" charset="0"/>
              </a:rPr>
              <a:t>peace</a:t>
            </a:r>
            <a:r>
              <a:rPr lang="en-US" sz="2200" dirty="0">
                <a:latin typeface="Lucida Sans Unicode" panose="020B0602030504020204" pitchFamily="34" charset="0"/>
                <a:cs typeface="Lucida Sans Unicode" panose="020B0602030504020204" pitchFamily="34" charset="0"/>
              </a:rPr>
              <a:t> among men with whom He is pleased” (2:14, NAS).</a:t>
            </a:r>
          </a:p>
          <a:p>
            <a:pPr lvl="1">
              <a:lnSpc>
                <a:spcPct val="125000"/>
              </a:lnSpc>
              <a:spcBef>
                <a:spcPts val="0"/>
              </a:spcBef>
              <a:spcAft>
                <a:spcPts val="2400"/>
              </a:spcAft>
            </a:pPr>
            <a:r>
              <a:rPr lang="en-US" sz="2200" dirty="0">
                <a:latin typeface="Lucida Sans Unicode" panose="020B0602030504020204" pitchFamily="34" charset="0"/>
                <a:cs typeface="Lucida Sans Unicode" panose="020B0602030504020204" pitchFamily="34" charset="0"/>
              </a:rPr>
              <a:t>But his mere entrance into the world did not bring peace. The biggest obstacle to peace is sin, and so it was necessary for him to die for our sins.</a:t>
            </a:r>
          </a:p>
        </p:txBody>
      </p:sp>
    </p:spTree>
    <p:custDataLst>
      <p:tags r:id="rId1"/>
    </p:custDataLst>
    <p:extLst>
      <p:ext uri="{BB962C8B-B14F-4D97-AF65-F5344CB8AC3E}">
        <p14:creationId xmlns:p14="http://schemas.microsoft.com/office/powerpoint/2010/main" val="1376991847"/>
      </p:ext>
    </p:extLst>
  </p:cSld>
  <p:clrMapOvr>
    <a:masterClrMapping/>
  </p:clrMapOvr>
  <mc:AlternateContent xmlns:mc="http://schemas.openxmlformats.org/markup-compatibility/2006" xmlns:p14="http://schemas.microsoft.com/office/powerpoint/2010/main">
    <mc:Choice Requires="p14">
      <p:transition spd="slow" p14:dur="2000" advTm="21263"/>
    </mc:Choice>
    <mc:Fallback xmlns="">
      <p:transition spd="slow" advTm="2126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7A1C8-1473-4E92-BE72-7F135B2858FE}"/>
              </a:ext>
            </a:extLst>
          </p:cNvPr>
          <p:cNvSpPr>
            <a:spLocks noGrp="1"/>
          </p:cNvSpPr>
          <p:nvPr>
            <p:ph type="title"/>
          </p:nvPr>
        </p:nvSpPr>
        <p:spPr>
          <a:xfrm>
            <a:off x="628650" y="365127"/>
            <a:ext cx="7886700" cy="1002120"/>
          </a:xfrm>
        </p:spPr>
        <p:txBody>
          <a:bodyPr>
            <a:normAutofit/>
          </a:bodyPr>
          <a:lstStyle/>
          <a:p>
            <a:r>
              <a:rPr lang="en-US" sz="3200" dirty="0">
                <a:latin typeface="Lucida Sans Unicode" panose="020B0602030504020204" pitchFamily="34" charset="0"/>
                <a:cs typeface="Lucida Sans Unicode" panose="020B0602030504020204" pitchFamily="34" charset="0"/>
              </a:rPr>
              <a:t>He Made Peace Through His Cross</a:t>
            </a:r>
          </a:p>
        </p:txBody>
      </p:sp>
      <p:sp>
        <p:nvSpPr>
          <p:cNvPr id="3" name="Content Placeholder 2">
            <a:extLst>
              <a:ext uri="{FF2B5EF4-FFF2-40B4-BE49-F238E27FC236}">
                <a16:creationId xmlns:a16="http://schemas.microsoft.com/office/drawing/2014/main" id="{6179EF8F-E692-4BCA-A7DE-FD5244DC7D4B}"/>
              </a:ext>
            </a:extLst>
          </p:cNvPr>
          <p:cNvSpPr>
            <a:spLocks noGrp="1"/>
          </p:cNvSpPr>
          <p:nvPr>
            <p:ph idx="1"/>
          </p:nvPr>
        </p:nvSpPr>
        <p:spPr>
          <a:xfrm>
            <a:off x="628649" y="1584960"/>
            <a:ext cx="7958001" cy="4693920"/>
          </a:xfrm>
        </p:spPr>
        <p:txBody>
          <a:bodyPr anchor="ctr">
            <a:normAutofit/>
          </a:bodyPr>
          <a:lstStyle/>
          <a:p>
            <a:pPr>
              <a:lnSpc>
                <a:spcPct val="125000"/>
              </a:lnSpc>
              <a:spcBef>
                <a:spcPts val="0"/>
              </a:spcBef>
              <a:spcAft>
                <a:spcPts val="3000"/>
              </a:spcAft>
            </a:pPr>
            <a:r>
              <a:rPr lang="en-US" sz="2400" dirty="0">
                <a:latin typeface="Lucida Sans Unicode" panose="020B0602030504020204" pitchFamily="34" charset="0"/>
                <a:cs typeface="Lucida Sans Unicode" panose="020B0602030504020204" pitchFamily="34" charset="0"/>
              </a:rPr>
              <a:t>“Upon Him was the chastisement that brought us </a:t>
            </a:r>
            <a:r>
              <a:rPr lang="en-US" sz="2400" b="1" dirty="0">
                <a:latin typeface="Lucida Sans Unicode" panose="020B0602030504020204" pitchFamily="34" charset="0"/>
                <a:cs typeface="Lucida Sans Unicode" panose="020B0602030504020204" pitchFamily="34" charset="0"/>
              </a:rPr>
              <a:t>peace</a:t>
            </a:r>
            <a:r>
              <a:rPr lang="en-US" sz="2400" dirty="0">
                <a:latin typeface="Lucida Sans Unicode" panose="020B0602030504020204" pitchFamily="34" charset="0"/>
                <a:cs typeface="Lucida Sans Unicode" panose="020B0602030504020204" pitchFamily="34" charset="0"/>
              </a:rPr>
              <a:t>” (Isaiah 53:5, ESV).</a:t>
            </a:r>
          </a:p>
          <a:p>
            <a:pPr>
              <a:lnSpc>
                <a:spcPct val="125000"/>
              </a:lnSpc>
              <a:spcBef>
                <a:spcPts val="0"/>
              </a:spcBef>
              <a:spcAft>
                <a:spcPts val="3000"/>
              </a:spcAft>
            </a:pPr>
            <a:r>
              <a:rPr lang="en-US" sz="2400" dirty="0">
                <a:latin typeface="Lucida Sans Unicode" panose="020B0602030504020204" pitchFamily="34" charset="0"/>
                <a:cs typeface="Lucida Sans Unicode" panose="020B0602030504020204" pitchFamily="34" charset="0"/>
              </a:rPr>
              <a:t>“For in Him all the fullness of God was pleased to dwell, and through Him to reconcile to Himself all things, whether on earth or in heaven, making </a:t>
            </a:r>
            <a:r>
              <a:rPr lang="en-US" sz="2400" b="1" dirty="0">
                <a:latin typeface="Lucida Sans Unicode" panose="020B0602030504020204" pitchFamily="34" charset="0"/>
                <a:cs typeface="Lucida Sans Unicode" panose="020B0602030504020204" pitchFamily="34" charset="0"/>
              </a:rPr>
              <a:t>peace</a:t>
            </a:r>
            <a:r>
              <a:rPr lang="en-US" sz="2400" dirty="0">
                <a:latin typeface="Lucida Sans Unicode" panose="020B0602030504020204" pitchFamily="34" charset="0"/>
                <a:cs typeface="Lucida Sans Unicode" panose="020B0602030504020204" pitchFamily="34" charset="0"/>
              </a:rPr>
              <a:t> by the blood of His cross” (Col. 1:19-20).</a:t>
            </a:r>
          </a:p>
        </p:txBody>
      </p:sp>
    </p:spTree>
    <p:custDataLst>
      <p:tags r:id="rId1"/>
    </p:custDataLst>
    <p:extLst>
      <p:ext uri="{BB962C8B-B14F-4D97-AF65-F5344CB8AC3E}">
        <p14:creationId xmlns:p14="http://schemas.microsoft.com/office/powerpoint/2010/main" val="1318835587"/>
      </p:ext>
    </p:extLst>
  </p:cSld>
  <p:clrMapOvr>
    <a:masterClrMapping/>
  </p:clrMapOvr>
  <mc:AlternateContent xmlns:mc="http://schemas.openxmlformats.org/markup-compatibility/2006" xmlns:p14="http://schemas.microsoft.com/office/powerpoint/2010/main">
    <mc:Choice Requires="p14">
      <p:transition spd="slow" p14:dur="2000" advTm="15247"/>
    </mc:Choice>
    <mc:Fallback xmlns="">
      <p:transition spd="slow" advTm="1524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7A1C8-1473-4E92-BE72-7F135B2858FE}"/>
              </a:ext>
            </a:extLst>
          </p:cNvPr>
          <p:cNvSpPr>
            <a:spLocks noGrp="1"/>
          </p:cNvSpPr>
          <p:nvPr>
            <p:ph type="title"/>
          </p:nvPr>
        </p:nvSpPr>
        <p:spPr>
          <a:xfrm>
            <a:off x="628650" y="365127"/>
            <a:ext cx="7886700" cy="1002120"/>
          </a:xfrm>
        </p:spPr>
        <p:txBody>
          <a:bodyPr>
            <a:normAutofit/>
          </a:bodyPr>
          <a:lstStyle/>
          <a:p>
            <a:pPr algn="ctr"/>
            <a:r>
              <a:rPr lang="en-US" sz="3200" dirty="0">
                <a:latin typeface="Lucida Sans Unicode" panose="020B0602030504020204" pitchFamily="34" charset="0"/>
                <a:cs typeface="Lucida Sans Unicode" panose="020B0602030504020204" pitchFamily="34" charset="0"/>
              </a:rPr>
              <a:t>A Very Different Kind of Peace</a:t>
            </a:r>
          </a:p>
        </p:txBody>
      </p:sp>
      <p:sp>
        <p:nvSpPr>
          <p:cNvPr id="3" name="Content Placeholder 2">
            <a:extLst>
              <a:ext uri="{FF2B5EF4-FFF2-40B4-BE49-F238E27FC236}">
                <a16:creationId xmlns:a16="http://schemas.microsoft.com/office/drawing/2014/main" id="{6179EF8F-E692-4BCA-A7DE-FD5244DC7D4B}"/>
              </a:ext>
            </a:extLst>
          </p:cNvPr>
          <p:cNvSpPr>
            <a:spLocks noGrp="1"/>
          </p:cNvSpPr>
          <p:nvPr>
            <p:ph idx="1"/>
          </p:nvPr>
        </p:nvSpPr>
        <p:spPr>
          <a:xfrm>
            <a:off x="354563" y="1584960"/>
            <a:ext cx="8444204" cy="4693920"/>
          </a:xfrm>
        </p:spPr>
        <p:txBody>
          <a:bodyPr anchor="ctr">
            <a:normAutofit/>
          </a:bodyPr>
          <a:lstStyle/>
          <a:p>
            <a:pPr>
              <a:lnSpc>
                <a:spcPct val="125000"/>
              </a:lnSpc>
              <a:spcBef>
                <a:spcPts val="0"/>
              </a:spcBef>
              <a:spcAft>
                <a:spcPts val="2400"/>
              </a:spcAft>
            </a:pPr>
            <a:r>
              <a:rPr lang="en-US" sz="2400" dirty="0">
                <a:latin typeface="Lucida Sans Unicode" panose="020B0602030504020204" pitchFamily="34" charset="0"/>
                <a:cs typeface="Lucida Sans Unicode" panose="020B0602030504020204" pitchFamily="34" charset="0"/>
              </a:rPr>
              <a:t>“</a:t>
            </a:r>
            <a:r>
              <a:rPr lang="en-US" sz="2400" b="1" dirty="0">
                <a:latin typeface="Lucida Sans Unicode" panose="020B0602030504020204" pitchFamily="34" charset="0"/>
                <a:cs typeface="Lucida Sans Unicode" panose="020B0602030504020204" pitchFamily="34" charset="0"/>
              </a:rPr>
              <a:t>Peace</a:t>
            </a:r>
            <a:r>
              <a:rPr lang="en-US" sz="2400" dirty="0">
                <a:latin typeface="Lucida Sans Unicode" panose="020B0602030504020204" pitchFamily="34" charset="0"/>
                <a:cs typeface="Lucida Sans Unicode" panose="020B0602030504020204" pitchFamily="34" charset="0"/>
              </a:rPr>
              <a:t> I leave with you; My </a:t>
            </a:r>
            <a:r>
              <a:rPr lang="en-US" sz="2400" b="1" dirty="0">
                <a:latin typeface="Lucida Sans Unicode" panose="020B0602030504020204" pitchFamily="34" charset="0"/>
                <a:cs typeface="Lucida Sans Unicode" panose="020B0602030504020204" pitchFamily="34" charset="0"/>
              </a:rPr>
              <a:t>peace</a:t>
            </a:r>
            <a:r>
              <a:rPr lang="en-US" sz="2400" dirty="0">
                <a:latin typeface="Lucida Sans Unicode" panose="020B0602030504020204" pitchFamily="34" charset="0"/>
                <a:cs typeface="Lucida Sans Unicode" panose="020B0602030504020204" pitchFamily="34" charset="0"/>
              </a:rPr>
              <a:t> I give to you. Not as the world gives do I give to you. Let not your hearts be troubled; neither let them be afraid” (John 14:27).</a:t>
            </a:r>
          </a:p>
          <a:p>
            <a:pPr>
              <a:lnSpc>
                <a:spcPct val="125000"/>
              </a:lnSpc>
              <a:spcBef>
                <a:spcPts val="0"/>
              </a:spcBef>
              <a:spcAft>
                <a:spcPts val="2400"/>
              </a:spcAft>
            </a:pPr>
            <a:r>
              <a:rPr lang="en-US" sz="2400" dirty="0">
                <a:latin typeface="Lucida Sans Unicode" panose="020B0602030504020204" pitchFamily="34" charset="0"/>
                <a:cs typeface="Lucida Sans Unicode" panose="020B0602030504020204" pitchFamily="34" charset="0"/>
              </a:rPr>
              <a:t>Two examples of “this world” </a:t>
            </a:r>
            <a:r>
              <a:rPr lang="en-US" sz="2400" b="1" dirty="0">
                <a:latin typeface="Lucida Sans Unicode" panose="020B0602030504020204" pitchFamily="34" charset="0"/>
                <a:cs typeface="Lucida Sans Unicode" panose="020B0602030504020204" pitchFamily="34" charset="0"/>
              </a:rPr>
              <a:t>peace</a:t>
            </a:r>
            <a:r>
              <a:rPr lang="en-US" sz="2400" dirty="0">
                <a:latin typeface="Lucida Sans Unicode" panose="020B0602030504020204" pitchFamily="34" charset="0"/>
                <a:cs typeface="Lucida Sans Unicode" panose="020B0602030504020204" pitchFamily="34" charset="0"/>
              </a:rPr>
              <a:t>: Acts 12:20; 24:1-3.</a:t>
            </a:r>
          </a:p>
          <a:p>
            <a:pPr>
              <a:lnSpc>
                <a:spcPct val="125000"/>
              </a:lnSpc>
              <a:spcBef>
                <a:spcPts val="0"/>
              </a:spcBef>
              <a:spcAft>
                <a:spcPts val="2400"/>
              </a:spcAft>
            </a:pPr>
            <a:r>
              <a:rPr lang="en-US" sz="2400" dirty="0">
                <a:latin typeface="Lucida Sans Unicode" panose="020B0602030504020204" pitchFamily="34" charset="0"/>
                <a:cs typeface="Lucida Sans Unicode" panose="020B0602030504020204" pitchFamily="34" charset="0"/>
              </a:rPr>
              <a:t>Daniel 4:1; 6:25 vs. 1 Peter 1:2.</a:t>
            </a:r>
          </a:p>
        </p:txBody>
      </p:sp>
    </p:spTree>
    <p:custDataLst>
      <p:tags r:id="rId1"/>
    </p:custDataLst>
    <p:extLst>
      <p:ext uri="{BB962C8B-B14F-4D97-AF65-F5344CB8AC3E}">
        <p14:creationId xmlns:p14="http://schemas.microsoft.com/office/powerpoint/2010/main" val="1105918601"/>
      </p:ext>
    </p:extLst>
  </p:cSld>
  <p:clrMapOvr>
    <a:masterClrMapping/>
  </p:clrMapOvr>
  <mc:AlternateContent xmlns:mc="http://schemas.openxmlformats.org/markup-compatibility/2006" xmlns:p14="http://schemas.microsoft.com/office/powerpoint/2010/main">
    <mc:Choice Requires="p14">
      <p:transition spd="slow" p14:dur="2000" advTm="15271"/>
    </mc:Choice>
    <mc:Fallback xmlns="">
      <p:transition spd="slow" advTm="1527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TIMING" val="|4.1"/>
</p:tagLst>
</file>

<file path=ppt/tags/tag10.xml><?xml version="1.0" encoding="utf-8"?>
<p:tagLst xmlns:a="http://schemas.openxmlformats.org/drawingml/2006/main" xmlns:r="http://schemas.openxmlformats.org/officeDocument/2006/relationships" xmlns:p="http://schemas.openxmlformats.org/presentationml/2006/main">
  <p:tag name="TIMING" val="|4.1|2"/>
</p:tagLst>
</file>

<file path=ppt/tags/tag11.xml><?xml version="1.0" encoding="utf-8"?>
<p:tagLst xmlns:a="http://schemas.openxmlformats.org/drawingml/2006/main" xmlns:r="http://schemas.openxmlformats.org/officeDocument/2006/relationships" xmlns:p="http://schemas.openxmlformats.org/presentationml/2006/main">
  <p:tag name="TIMING" val="|5.4|9.1"/>
</p:tagLst>
</file>

<file path=ppt/tags/tag12.xml><?xml version="1.0" encoding="utf-8"?>
<p:tagLst xmlns:a="http://schemas.openxmlformats.org/drawingml/2006/main" xmlns:r="http://schemas.openxmlformats.org/officeDocument/2006/relationships" xmlns:p="http://schemas.openxmlformats.org/presentationml/2006/main">
  <p:tag name="TIMING" val="|4.1"/>
</p:tagLst>
</file>

<file path=ppt/tags/tag13.xml><?xml version="1.0" encoding="utf-8"?>
<p:tagLst xmlns:a="http://schemas.openxmlformats.org/drawingml/2006/main" xmlns:r="http://schemas.openxmlformats.org/officeDocument/2006/relationships" xmlns:p="http://schemas.openxmlformats.org/presentationml/2006/main">
  <p:tag name="TIMING" val="|7.3|4.3|4.4"/>
</p:tagLst>
</file>

<file path=ppt/tags/tag14.xml><?xml version="1.0" encoding="utf-8"?>
<p:tagLst xmlns:a="http://schemas.openxmlformats.org/drawingml/2006/main" xmlns:r="http://schemas.openxmlformats.org/officeDocument/2006/relationships" xmlns:p="http://schemas.openxmlformats.org/presentationml/2006/main">
  <p:tag name="TIMING" val="|3.4|4"/>
</p:tagLst>
</file>

<file path=ppt/tags/tag15.xml><?xml version="1.0" encoding="utf-8"?>
<p:tagLst xmlns:a="http://schemas.openxmlformats.org/drawingml/2006/main" xmlns:r="http://schemas.openxmlformats.org/officeDocument/2006/relationships" xmlns:p="http://schemas.openxmlformats.org/presentationml/2006/main">
  <p:tag name="TIMING" val="|10"/>
</p:tagLst>
</file>

<file path=ppt/tags/tag16.xml><?xml version="1.0" encoding="utf-8"?>
<p:tagLst xmlns:a="http://schemas.openxmlformats.org/drawingml/2006/main" xmlns:r="http://schemas.openxmlformats.org/officeDocument/2006/relationships" xmlns:p="http://schemas.openxmlformats.org/presentationml/2006/main">
  <p:tag name="TIMING" val="|10"/>
</p:tagLst>
</file>

<file path=ppt/tags/tag2.xml><?xml version="1.0" encoding="utf-8"?>
<p:tagLst xmlns:a="http://schemas.openxmlformats.org/drawingml/2006/main" xmlns:r="http://schemas.openxmlformats.org/officeDocument/2006/relationships" xmlns:p="http://schemas.openxmlformats.org/presentationml/2006/main">
  <p:tag name="TIMING" val="|4.1"/>
</p:tagLst>
</file>

<file path=ppt/tags/tag3.xml><?xml version="1.0" encoding="utf-8"?>
<p:tagLst xmlns:a="http://schemas.openxmlformats.org/drawingml/2006/main" xmlns:r="http://schemas.openxmlformats.org/officeDocument/2006/relationships" xmlns:p="http://schemas.openxmlformats.org/presentationml/2006/main">
  <p:tag name="TIMING" val="|3.9"/>
</p:tagLst>
</file>

<file path=ppt/tags/tag4.xml><?xml version="1.0" encoding="utf-8"?>
<p:tagLst xmlns:a="http://schemas.openxmlformats.org/drawingml/2006/main" xmlns:r="http://schemas.openxmlformats.org/officeDocument/2006/relationships" xmlns:p="http://schemas.openxmlformats.org/presentationml/2006/main">
  <p:tag name="TIMING" val="|5.8|5.9"/>
</p:tagLst>
</file>

<file path=ppt/tags/tag5.xml><?xml version="1.0" encoding="utf-8"?>
<p:tagLst xmlns:a="http://schemas.openxmlformats.org/drawingml/2006/main" xmlns:r="http://schemas.openxmlformats.org/officeDocument/2006/relationships" xmlns:p="http://schemas.openxmlformats.org/presentationml/2006/main">
  <p:tag name="TIMING" val="|5.8|5.9"/>
</p:tagLst>
</file>

<file path=ppt/tags/tag6.xml><?xml version="1.0" encoding="utf-8"?>
<p:tagLst xmlns:a="http://schemas.openxmlformats.org/drawingml/2006/main" xmlns:r="http://schemas.openxmlformats.org/officeDocument/2006/relationships" xmlns:p="http://schemas.openxmlformats.org/presentationml/2006/main">
  <p:tag name="TIMING" val="|2.7|4.9|6.3"/>
</p:tagLst>
</file>

<file path=ppt/tags/tag7.xml><?xml version="1.0" encoding="utf-8"?>
<p:tagLst xmlns:a="http://schemas.openxmlformats.org/drawingml/2006/main" xmlns:r="http://schemas.openxmlformats.org/officeDocument/2006/relationships" xmlns:p="http://schemas.openxmlformats.org/presentationml/2006/main">
  <p:tag name="TIMING" val="|3|3.5"/>
</p:tagLst>
</file>

<file path=ppt/tags/tag8.xml><?xml version="1.0" encoding="utf-8"?>
<p:tagLst xmlns:a="http://schemas.openxmlformats.org/drawingml/2006/main" xmlns:r="http://schemas.openxmlformats.org/officeDocument/2006/relationships" xmlns:p="http://schemas.openxmlformats.org/presentationml/2006/main">
  <p:tag name="TIMING" val="|1.8|6.5"/>
</p:tagLst>
</file>

<file path=ppt/tags/tag9.xml><?xml version="1.0" encoding="utf-8"?>
<p:tagLst xmlns:a="http://schemas.openxmlformats.org/drawingml/2006/main" xmlns:r="http://schemas.openxmlformats.org/officeDocument/2006/relationships" xmlns:p="http://schemas.openxmlformats.org/presentationml/2006/main">
  <p:tag name="TIMING" val="|1.6|3.3|4.7|4.2|2.7|5.1"/>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1813</TotalTime>
  <Words>1201</Words>
  <Application>Microsoft Office PowerPoint</Application>
  <PresentationFormat>On-screen Show (4:3)</PresentationFormat>
  <Paragraphs>60</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Lucida Sans Unicode</vt:lpstr>
      <vt:lpstr>Office Theme</vt:lpstr>
      <vt:lpstr>“The Gospel of Peace”  (Romans 10:15; Ephesians 6:15)</vt:lpstr>
      <vt:lpstr>The One Who Would Bring This Peace (Isaiah 9:6-7)</vt:lpstr>
      <vt:lpstr>To further whet our  appetite for this peace…</vt:lpstr>
      <vt:lpstr>Word Pictures of Peace in Isaiah</vt:lpstr>
      <vt:lpstr>Word Pictures of Peace in Isaiah</vt:lpstr>
      <vt:lpstr>Who is this “Prince of Peace”  of whom Isaiah spoke?</vt:lpstr>
      <vt:lpstr>Prophecy Fulfilled in Jesus of Nazareth</vt:lpstr>
      <vt:lpstr>He Made Peace Through His Cross</vt:lpstr>
      <vt:lpstr>A Very Different Kind of Peace</vt:lpstr>
      <vt:lpstr>Features of This Peace</vt:lpstr>
      <vt:lpstr>Features of This Peace</vt:lpstr>
      <vt:lpstr>Features of This Peace</vt:lpstr>
      <vt:lpstr>Features of This Peace</vt:lpstr>
      <vt:lpstr>Features of This Peace</vt:lpstr>
      <vt:lpstr>Features of This Peace</vt:lpstr>
      <vt:lpstr>Features of This Peace</vt:lpstr>
      <vt:lpstr>Wrapping Things Up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“Now as He drew near, He saw the city and wept over it, saying, ‘If you had known, even you, especially in this your day, the things that  make for your peace! But now they are  hidden from your eyes’” (Luke 19:42).</dc:title>
  <dc:creator>William Gibson</dc:creator>
  <cp:lastModifiedBy>William Gibson</cp:lastModifiedBy>
  <cp:revision>49</cp:revision>
  <cp:lastPrinted>2022-03-18T20:42:20Z</cp:lastPrinted>
  <dcterms:created xsi:type="dcterms:W3CDTF">2020-06-11T18:33:59Z</dcterms:created>
  <dcterms:modified xsi:type="dcterms:W3CDTF">2022-03-18T21:09:38Z</dcterms:modified>
</cp:coreProperties>
</file>