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8" r:id="rId3"/>
    <p:sldId id="259" r:id="rId4"/>
    <p:sldId id="272" r:id="rId5"/>
    <p:sldId id="273" r:id="rId6"/>
    <p:sldId id="266" r:id="rId7"/>
    <p:sldId id="261" r:id="rId8"/>
    <p:sldId id="262" r:id="rId9"/>
    <p:sldId id="263" r:id="rId10"/>
    <p:sldId id="267" r:id="rId11"/>
    <p:sldId id="268" r:id="rId12"/>
    <p:sldId id="269" r:id="rId13"/>
    <p:sldId id="270" r:id="rId14"/>
    <p:sldId id="27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EE988A-EA71-40BF-90FA-9B42EB8D9A5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631B8-09B9-4C95-B66C-D4BCCB6344B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59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EE988A-EA71-40BF-90FA-9B42EB8D9A5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631B8-09B9-4C95-B66C-D4BCCB6344B7}" type="slidenum">
              <a:rPr lang="en-US" smtClean="0"/>
              <a:t>‹#›</a:t>
            </a:fld>
            <a:endParaRPr lang="en-US"/>
          </a:p>
        </p:txBody>
      </p:sp>
    </p:spTree>
    <p:extLst>
      <p:ext uri="{BB962C8B-B14F-4D97-AF65-F5344CB8AC3E}">
        <p14:creationId xmlns:p14="http://schemas.microsoft.com/office/powerpoint/2010/main" val="1057132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EE988A-EA71-40BF-90FA-9B42EB8D9A5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631B8-09B9-4C95-B66C-D4BCCB6344B7}" type="slidenum">
              <a:rPr lang="en-US" smtClean="0"/>
              <a:t>‹#›</a:t>
            </a:fld>
            <a:endParaRPr lang="en-US"/>
          </a:p>
        </p:txBody>
      </p:sp>
    </p:spTree>
    <p:extLst>
      <p:ext uri="{BB962C8B-B14F-4D97-AF65-F5344CB8AC3E}">
        <p14:creationId xmlns:p14="http://schemas.microsoft.com/office/powerpoint/2010/main" val="2247903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EE988A-EA71-40BF-90FA-9B42EB8D9A5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631B8-09B9-4C95-B66C-D4BCCB6344B7}" type="slidenum">
              <a:rPr lang="en-US" smtClean="0"/>
              <a:t>‹#›</a:t>
            </a:fld>
            <a:endParaRPr lang="en-US"/>
          </a:p>
        </p:txBody>
      </p:sp>
    </p:spTree>
    <p:extLst>
      <p:ext uri="{BB962C8B-B14F-4D97-AF65-F5344CB8AC3E}">
        <p14:creationId xmlns:p14="http://schemas.microsoft.com/office/powerpoint/2010/main" val="8888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EE988A-EA71-40BF-90FA-9B42EB8D9A5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631B8-09B9-4C95-B66C-D4BCCB6344B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717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EE988A-EA71-40BF-90FA-9B42EB8D9A5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631B8-09B9-4C95-B66C-D4BCCB6344B7}" type="slidenum">
              <a:rPr lang="en-US" smtClean="0"/>
              <a:t>‹#›</a:t>
            </a:fld>
            <a:endParaRPr lang="en-US"/>
          </a:p>
        </p:txBody>
      </p:sp>
    </p:spTree>
    <p:extLst>
      <p:ext uri="{BB962C8B-B14F-4D97-AF65-F5344CB8AC3E}">
        <p14:creationId xmlns:p14="http://schemas.microsoft.com/office/powerpoint/2010/main" val="368783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EE988A-EA71-40BF-90FA-9B42EB8D9A5A}" type="datetimeFigureOut">
              <a:rPr lang="en-US" smtClean="0"/>
              <a:t>12/31/2021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6631B8-09B9-4C95-B66C-D4BCCB6344B7}" type="slidenum">
              <a:rPr lang="en-US" smtClean="0"/>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62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EE988A-EA71-40BF-90FA-9B42EB8D9A5A}" type="datetimeFigureOut">
              <a:rPr lang="en-US" smtClean="0"/>
              <a:t>12/31/2021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6631B8-09B9-4C95-B66C-D4BCCB6344B7}" type="slidenum">
              <a:rPr lang="en-US" smtClean="0"/>
              <a:t>‹#›</a:t>
            </a:fld>
            <a:endParaRPr lang="en-US"/>
          </a:p>
        </p:txBody>
      </p:sp>
    </p:spTree>
    <p:extLst>
      <p:ext uri="{BB962C8B-B14F-4D97-AF65-F5344CB8AC3E}">
        <p14:creationId xmlns:p14="http://schemas.microsoft.com/office/powerpoint/2010/main" val="2758071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E988A-EA71-40BF-90FA-9B42EB8D9A5A}" type="datetimeFigureOut">
              <a:rPr lang="en-US" smtClean="0"/>
              <a:t>12/31/2021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6631B8-09B9-4C95-B66C-D4BCCB6344B7}" type="slidenum">
              <a:rPr lang="en-US" smtClean="0"/>
              <a:t>‹#›</a:t>
            </a:fld>
            <a:endParaRPr lang="en-US"/>
          </a:p>
        </p:txBody>
      </p:sp>
    </p:spTree>
    <p:extLst>
      <p:ext uri="{BB962C8B-B14F-4D97-AF65-F5344CB8AC3E}">
        <p14:creationId xmlns:p14="http://schemas.microsoft.com/office/powerpoint/2010/main" val="374401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EE988A-EA71-40BF-90FA-9B42EB8D9A5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631B8-09B9-4C95-B66C-D4BCCB6344B7}" type="slidenum">
              <a:rPr lang="en-US" smtClean="0"/>
              <a:t>‹#›</a:t>
            </a:fld>
            <a:endParaRPr 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EE988A-EA71-40BF-90FA-9B42EB8D9A5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631B8-09B9-4C95-B66C-D4BCCB6344B7}" type="slidenum">
              <a:rPr lang="en-US" smtClean="0"/>
              <a:t>‹#›</a:t>
            </a:fld>
            <a:endParaRPr lang="en-US"/>
          </a:p>
        </p:txBody>
      </p:sp>
    </p:spTree>
    <p:extLst>
      <p:ext uri="{BB962C8B-B14F-4D97-AF65-F5344CB8AC3E}">
        <p14:creationId xmlns:p14="http://schemas.microsoft.com/office/powerpoint/2010/main" val="88204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0EE988A-EA71-40BF-90FA-9B42EB8D9A5A}" type="datetimeFigureOut">
              <a:rPr lang="en-US" smtClean="0"/>
              <a:t>12/31/2021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66631B8-09B9-4C95-B66C-D4BCCB6344B7}" type="slidenum">
              <a:rPr lang="en-US" smtClean="0"/>
              <a:t>‹#›</a:t>
            </a:fld>
            <a:endParaRPr lang="en-US"/>
          </a:p>
        </p:txBody>
      </p:sp>
    </p:spTree>
    <p:extLst>
      <p:ext uri="{BB962C8B-B14F-4D97-AF65-F5344CB8AC3E}">
        <p14:creationId xmlns:p14="http://schemas.microsoft.com/office/powerpoint/2010/main" val="3722546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a:solidFill>
                  <a:schemeClr val="tx1"/>
                </a:solidFill>
                <a:latin typeface="Lucida Sans Unicode" panose="020B0602030504020204" pitchFamily="34" charset="0"/>
                <a:cs typeface="Lucida Sans Unicode" panose="020B0602030504020204" pitchFamily="34" charset="0"/>
              </a:rPr>
              <a:t>When God Says Nothing</a:t>
            </a:r>
          </a:p>
        </p:txBody>
      </p:sp>
      <p:sp>
        <p:nvSpPr>
          <p:cNvPr id="3" name="Subtitle 2"/>
          <p:cNvSpPr>
            <a:spLocks noGrp="1"/>
          </p:cNvSpPr>
          <p:nvPr>
            <p:ph type="subTitle" idx="1"/>
          </p:nvPr>
        </p:nvSpPr>
        <p:spPr>
          <a:xfrm>
            <a:off x="685800" y="3505200"/>
            <a:ext cx="7848600" cy="2895600"/>
          </a:xfrm>
        </p:spPr>
        <p:txBody>
          <a:bodyPr anchor="ctr">
            <a:noAutofit/>
          </a:bodyPr>
          <a:lstStyle/>
          <a:p>
            <a:pPr>
              <a:lnSpc>
                <a:spcPct val="125000"/>
              </a:lnSpc>
              <a:spcBef>
                <a:spcPts val="0"/>
              </a:spcBef>
            </a:pPr>
            <a:r>
              <a:rPr lang="en-US" dirty="0">
                <a:solidFill>
                  <a:schemeClr val="tx1"/>
                </a:solidFill>
                <a:latin typeface="Lucida Sans Unicode" panose="020B0602030504020204" pitchFamily="34" charset="0"/>
                <a:cs typeface="Lucida Sans Unicode" panose="020B0602030504020204" pitchFamily="34" charset="0"/>
              </a:rPr>
              <a:t>When God is silent, when God does not speak, when God does not reveal His mind on a certain matter.</a:t>
            </a:r>
          </a:p>
          <a:p>
            <a:pPr>
              <a:lnSpc>
                <a:spcPct val="125000"/>
              </a:lnSpc>
              <a:spcBef>
                <a:spcPts val="0"/>
              </a:spcBef>
            </a:pP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7647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Do not add to what God has revealed</a:t>
            </a: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“Be strong and very courageous…do according to all the law which Moses My servant commanded you; do not turn from it to the right hand or to the left…you shall meditate in it day and night, that you may observe to do according to all that is written in it” (Josh. 1:7-8).</a:t>
            </a:r>
          </a:p>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“Everyone who goes on ahead and does not abide in the teaching of Christ, does not have God. Whoever abides in the teaching has both the Father and the Son” (2 John 1:9). </a:t>
            </a:r>
          </a:p>
        </p:txBody>
      </p:sp>
    </p:spTree>
    <p:extLst>
      <p:ext uri="{BB962C8B-B14F-4D97-AF65-F5344CB8AC3E}">
        <p14:creationId xmlns:p14="http://schemas.microsoft.com/office/powerpoint/2010/main" val="245642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Do not add to what God has revealed</a:t>
            </a: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“For I testify to everyone who hears the words of the prophecy of this book: If anyone adds to these things, God will add to him the plagues that are written in this book” (Rev. 22:18).</a:t>
            </a:r>
          </a:p>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Even Jesus refused to teach anything other than what the Father told Him (John 7:14-18; 8:26-29, 40; 12:47-50; 14:24; 17:8, 14).</a:t>
            </a:r>
          </a:p>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“If anyone speaks, let him speak as the oracles of God…that…God may be glorified” (1 Peter 4:11).</a:t>
            </a:r>
          </a:p>
        </p:txBody>
      </p:sp>
    </p:spTree>
    <p:extLst>
      <p:ext uri="{BB962C8B-B14F-4D97-AF65-F5344CB8AC3E}">
        <p14:creationId xmlns:p14="http://schemas.microsoft.com/office/powerpoint/2010/main" val="282486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From heaven or from men?</a:t>
            </a:r>
          </a:p>
        </p:txBody>
      </p:sp>
      <p:sp>
        <p:nvSpPr>
          <p:cNvPr id="7" name="Content Placeholder 6"/>
          <p:cNvSpPr>
            <a:spLocks noGrp="1"/>
          </p:cNvSpPr>
          <p:nvPr>
            <p:ph idx="1"/>
          </p:nvPr>
        </p:nvSpPr>
        <p:spPr/>
        <p:txBody>
          <a:bodyPr anchor="ct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That’s the question Jesus asked in Matthew 21:25, and in so doing recognized only two sources of authority for a religious teaching or practice.</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We’re specifically warned NOT to teach as doctrine the commandments of men (Matthew 15:9; </a:t>
            </a:r>
            <a:br>
              <a:rPr lang="en-US" dirty="0">
                <a:latin typeface="Lucida Sans Unicode" panose="020B0602030504020204" pitchFamily="34" charset="0"/>
                <a:cs typeface="Lucida Sans Unicode" panose="020B0602030504020204" pitchFamily="34" charset="0"/>
              </a:rPr>
            </a:br>
            <a:r>
              <a:rPr lang="en-US" dirty="0">
                <a:latin typeface="Lucida Sans Unicode" panose="020B0602030504020204" pitchFamily="34" charset="0"/>
                <a:cs typeface="Lucida Sans Unicode" panose="020B0602030504020204" pitchFamily="34" charset="0"/>
              </a:rPr>
              <a:t>Colossians 2:20-23), even things which “have an appearance of wisdom” (Colossians 2:23).</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How can we tell the difference? How do we know if it’s from heaven or men?</a:t>
            </a:r>
          </a:p>
        </p:txBody>
      </p:sp>
    </p:spTree>
    <p:extLst>
      <p:ext uri="{BB962C8B-B14F-4D97-AF65-F5344CB8AC3E}">
        <p14:creationId xmlns:p14="http://schemas.microsoft.com/office/powerpoint/2010/main" val="38581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Silent and unspecified are not equal</a:t>
            </a: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God doesn’t specify we can use songbooks, but He is not silent about them (Noah building ark).</a:t>
            </a:r>
          </a:p>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God doesn’t specify we can fly on a plane to preach in Kenya, but He is not silent about it.</a:t>
            </a:r>
          </a:p>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God doesn’t specify we can build classrooms in our church building, but He is not silent about them.</a:t>
            </a:r>
          </a:p>
          <a:p>
            <a:pPr>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Two principles to consider:</a:t>
            </a:r>
          </a:p>
          <a:p>
            <a:pPr lvl="1">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The difference between general and specific commands.</a:t>
            </a:r>
          </a:p>
          <a:p>
            <a:pPr lvl="1">
              <a:lnSpc>
                <a:spcPct val="125000"/>
              </a:lnSpc>
              <a:spcBef>
                <a:spcPts val="0"/>
              </a:spcBef>
              <a:spcAft>
                <a:spcPts val="1000"/>
              </a:spcAft>
            </a:pPr>
            <a:r>
              <a:rPr lang="en-US" dirty="0">
                <a:latin typeface="Lucida Sans Unicode" panose="020B0602030504020204" pitchFamily="34" charset="0"/>
                <a:cs typeface="Lucida Sans Unicode" panose="020B0602030504020204" pitchFamily="34" charset="0"/>
              </a:rPr>
              <a:t>The difference between aids and alterations (or additions).</a:t>
            </a:r>
          </a:p>
        </p:txBody>
      </p:sp>
    </p:spTree>
    <p:extLst>
      <p:ext uri="{BB962C8B-B14F-4D97-AF65-F5344CB8AC3E}">
        <p14:creationId xmlns:p14="http://schemas.microsoft.com/office/powerpoint/2010/main" val="306537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400" dirty="0">
                <a:solidFill>
                  <a:schemeClr val="tx1"/>
                </a:solidFill>
                <a:latin typeface="Lucida Sans Unicode" panose="020B0602030504020204" pitchFamily="34" charset="0"/>
                <a:cs typeface="Lucida Sans Unicode" panose="020B0602030504020204" pitchFamily="34" charset="0"/>
              </a:rPr>
              <a:t>Grocery List—Did I Follow Instructions?</a:t>
            </a:r>
          </a:p>
        </p:txBody>
      </p:sp>
      <p:sp>
        <p:nvSpPr>
          <p:cNvPr id="2" name="Content Placeholder 1"/>
          <p:cNvSpPr>
            <a:spLocks noGrp="1"/>
          </p:cNvSpPr>
          <p:nvPr>
            <p:ph sz="half" idx="1"/>
          </p:nvPr>
        </p:nvSpPr>
        <p:spPr/>
        <p:txBody>
          <a:bodyPr>
            <a:normAutofit/>
          </a:bodyPr>
          <a:lstStyle/>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Grits</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Heinz® ketchup</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Clorox® Lemon Scented Bleach (1 gallon)</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Pillsbury® Hungry Jack Biscuits (10)</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Instant Banana Pudding </a:t>
            </a:r>
            <a:br>
              <a:rPr lang="en-US" sz="1900" dirty="0">
                <a:latin typeface="Lucida Sans Unicode" panose="020B0602030504020204" pitchFamily="34" charset="0"/>
                <a:cs typeface="Lucida Sans Unicode" panose="020B0602030504020204" pitchFamily="34" charset="0"/>
              </a:rPr>
            </a:br>
            <a:r>
              <a:rPr lang="en-US" sz="1900" dirty="0">
                <a:latin typeface="Lucida Sans Unicode" panose="020B0602030504020204" pitchFamily="34" charset="0"/>
                <a:cs typeface="Lucida Sans Unicode" panose="020B0602030504020204" pitchFamily="34" charset="0"/>
              </a:rPr>
              <a:t>(6 serving box)</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Cereal (3 boxes)</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Apples (1 doz.)</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Boneless Chicken Breasts</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Le Sueur® English Peas (2 cans)</a:t>
            </a:r>
          </a:p>
          <a:p>
            <a:pPr>
              <a:lnSpc>
                <a:spcPct val="110000"/>
              </a:lnSpc>
              <a:spcBef>
                <a:spcPts val="0"/>
              </a:spcBef>
              <a:spcAft>
                <a:spcPts val="400"/>
              </a:spcAft>
            </a:pPr>
            <a:r>
              <a:rPr lang="en-US" sz="1900" dirty="0">
                <a:latin typeface="Lucida Sans Unicode" panose="020B0602030504020204" pitchFamily="34" charset="0"/>
                <a:cs typeface="Lucida Sans Unicode" panose="020B0602030504020204" pitchFamily="34" charset="0"/>
              </a:rPr>
              <a:t>Skim Milk (1 gal.)</a:t>
            </a:r>
          </a:p>
        </p:txBody>
      </p:sp>
      <p:sp>
        <p:nvSpPr>
          <p:cNvPr id="3" name="Content Placeholder 2"/>
          <p:cNvSpPr>
            <a:spLocks noGrp="1"/>
          </p:cNvSpPr>
          <p:nvPr>
            <p:ph sz="half" idx="2"/>
          </p:nvPr>
        </p:nvSpPr>
        <p:spPr/>
        <p:txBody>
          <a:bodyPr anchor="ctr">
            <a:noAutofit/>
          </a:bodyPr>
          <a:lstStyle/>
          <a:p>
            <a:pPr>
              <a:spcBef>
                <a:spcPts val="0"/>
              </a:spcBef>
              <a:spcAft>
                <a:spcPts val="700"/>
              </a:spcAft>
            </a:pPr>
            <a:r>
              <a:rPr lang="en-US" sz="2000" dirty="0">
                <a:latin typeface="Lucida Sans Unicode" panose="020B0602030504020204" pitchFamily="34" charset="0"/>
                <a:cs typeface="Lucida Sans Unicode" panose="020B0602030504020204" pitchFamily="34" charset="0"/>
              </a:rPr>
              <a:t>Purchased Martha White® instant grits?</a:t>
            </a:r>
          </a:p>
          <a:p>
            <a:pPr>
              <a:spcBef>
                <a:spcPts val="0"/>
              </a:spcBef>
              <a:spcAft>
                <a:spcPts val="700"/>
              </a:spcAft>
            </a:pPr>
            <a:r>
              <a:rPr lang="en-US" sz="2000" dirty="0">
                <a:latin typeface="Lucida Sans Unicode" panose="020B0602030504020204" pitchFamily="34" charset="0"/>
                <a:cs typeface="Lucida Sans Unicode" panose="020B0602030504020204" pitchFamily="34" charset="0"/>
              </a:rPr>
              <a:t>Substituted chicken thighs?</a:t>
            </a:r>
          </a:p>
          <a:p>
            <a:pPr>
              <a:spcBef>
                <a:spcPts val="0"/>
              </a:spcBef>
              <a:spcAft>
                <a:spcPts val="700"/>
              </a:spcAft>
            </a:pPr>
            <a:r>
              <a:rPr lang="en-US" sz="2000" dirty="0">
                <a:latin typeface="Lucida Sans Unicode" panose="020B0602030504020204" pitchFamily="34" charset="0"/>
                <a:cs typeface="Lucida Sans Unicode" panose="020B0602030504020204" pitchFamily="34" charset="0"/>
              </a:rPr>
              <a:t>Bought Rocky Road® ice cream?</a:t>
            </a:r>
          </a:p>
          <a:p>
            <a:pPr>
              <a:spcBef>
                <a:spcPts val="0"/>
              </a:spcBef>
              <a:spcAft>
                <a:spcPts val="700"/>
              </a:spcAft>
            </a:pPr>
            <a:r>
              <a:rPr lang="en-US" sz="2000" dirty="0">
                <a:latin typeface="Lucida Sans Unicode" panose="020B0602030504020204" pitchFamily="34" charset="0"/>
                <a:cs typeface="Lucida Sans Unicode" panose="020B0602030504020204" pitchFamily="34" charset="0"/>
              </a:rPr>
              <a:t>Purchased 6 apples and 6 oranges?</a:t>
            </a:r>
          </a:p>
          <a:p>
            <a:pPr>
              <a:spcBef>
                <a:spcPts val="0"/>
              </a:spcBef>
              <a:spcAft>
                <a:spcPts val="700"/>
              </a:spcAft>
            </a:pPr>
            <a:r>
              <a:rPr lang="en-US" sz="2000" dirty="0">
                <a:latin typeface="Lucida Sans Unicode" panose="020B0602030504020204" pitchFamily="34" charset="0"/>
                <a:cs typeface="Lucida Sans Unicode" panose="020B0602030504020204" pitchFamily="34" charset="0"/>
              </a:rPr>
              <a:t>Pushed a shopping cart through the store? Carried groceries home in plastic bags?</a:t>
            </a:r>
          </a:p>
          <a:p>
            <a:pPr>
              <a:spcBef>
                <a:spcPts val="0"/>
              </a:spcBef>
              <a:spcAft>
                <a:spcPts val="700"/>
              </a:spcAft>
            </a:pPr>
            <a:r>
              <a:rPr lang="en-US" sz="2000" dirty="0">
                <a:latin typeface="Lucida Sans Unicode" panose="020B0602030504020204" pitchFamily="34" charset="0"/>
                <a:cs typeface="Lucida Sans Unicode" panose="020B0602030504020204" pitchFamily="34" charset="0"/>
              </a:rPr>
              <a:t>Purchased 12 yellow apples and 1 watermelon?</a:t>
            </a:r>
          </a:p>
        </p:txBody>
      </p:sp>
    </p:spTree>
    <p:extLst>
      <p:ext uri="{BB962C8B-B14F-4D97-AF65-F5344CB8AC3E}">
        <p14:creationId xmlns:p14="http://schemas.microsoft.com/office/powerpoint/2010/main" val="180009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Common element in these practices?</a:t>
            </a:r>
          </a:p>
        </p:txBody>
      </p:sp>
      <p:sp>
        <p:nvSpPr>
          <p:cNvPr id="7" name="Content Placeholder 6"/>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Observing Christmas and Easter as religious holidays.</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Local churches providing recreation/entertainment for its members.</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Local churches providing secular education for its members.</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Local churches using instruments in worship.</a:t>
            </a:r>
          </a:p>
        </p:txBody>
      </p:sp>
    </p:spTree>
    <p:extLst>
      <p:ext uri="{BB962C8B-B14F-4D97-AF65-F5344CB8AC3E}">
        <p14:creationId xmlns:p14="http://schemas.microsoft.com/office/powerpoint/2010/main" val="324382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In regard to all these…</a:t>
            </a:r>
          </a:p>
        </p:txBody>
      </p:sp>
      <p:sp>
        <p:nvSpPr>
          <p:cNvPr id="7" name="Content Placeholder 6"/>
          <p:cNvSpPr>
            <a:spLocks noGrp="1"/>
          </p:cNvSpPr>
          <p:nvPr>
            <p:ph idx="1"/>
          </p:nvPr>
        </p:nvSpPr>
        <p:spPr/>
        <p:txBody>
          <a:bodyPr anchor="ct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The New Testament (God through Jesus Christ—Hebrews 1:1-2) says nothing about them.</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God has nowhere </a:t>
            </a:r>
            <a:r>
              <a:rPr lang="en-US" sz="2200" b="1" dirty="0">
                <a:latin typeface="Lucida Sans Unicode" panose="020B0602030504020204" pitchFamily="34" charset="0"/>
                <a:cs typeface="Lucida Sans Unicode" panose="020B0602030504020204" pitchFamily="34" charset="0"/>
              </a:rPr>
              <a:t>told</a:t>
            </a:r>
            <a:r>
              <a:rPr lang="en-US" sz="2200" dirty="0">
                <a:latin typeface="Lucida Sans Unicode" panose="020B0602030504020204" pitchFamily="34" charset="0"/>
                <a:cs typeface="Lucida Sans Unicode" panose="020B0602030504020204" pitchFamily="34" charset="0"/>
              </a:rPr>
              <a:t> us to do these things (through any of the various ways He issues commands).</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God has nowhere </a:t>
            </a:r>
            <a:r>
              <a:rPr lang="en-US" sz="2200" b="1" dirty="0">
                <a:latin typeface="Lucida Sans Unicode" panose="020B0602030504020204" pitchFamily="34" charset="0"/>
                <a:cs typeface="Lucida Sans Unicode" panose="020B0602030504020204" pitchFamily="34" charset="0"/>
              </a:rPr>
              <a:t>shown</a:t>
            </a:r>
            <a:r>
              <a:rPr lang="en-US" sz="2200" dirty="0">
                <a:latin typeface="Lucida Sans Unicode" panose="020B0602030504020204" pitchFamily="34" charset="0"/>
                <a:cs typeface="Lucida Sans Unicode" panose="020B0602030504020204" pitchFamily="34" charset="0"/>
              </a:rPr>
              <a:t> us these things being done.</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God has nowhere even </a:t>
            </a:r>
            <a:r>
              <a:rPr lang="en-US" sz="2200" b="1" dirty="0">
                <a:latin typeface="Lucida Sans Unicode" panose="020B0602030504020204" pitchFamily="34" charset="0"/>
                <a:cs typeface="Lucida Sans Unicode" panose="020B0602030504020204" pitchFamily="34" charset="0"/>
              </a:rPr>
              <a:t>implied</a:t>
            </a:r>
            <a:r>
              <a:rPr lang="en-US" sz="2200" dirty="0">
                <a:latin typeface="Lucida Sans Unicode" panose="020B0602030504020204" pitchFamily="34" charset="0"/>
                <a:cs typeface="Lucida Sans Unicode" panose="020B0602030504020204" pitchFamily="34" charset="0"/>
              </a:rPr>
              <a:t> these things should be done.</a:t>
            </a:r>
          </a:p>
        </p:txBody>
      </p:sp>
    </p:spTree>
    <p:extLst>
      <p:ext uri="{BB962C8B-B14F-4D97-AF65-F5344CB8AC3E}">
        <p14:creationId xmlns:p14="http://schemas.microsoft.com/office/powerpoint/2010/main" val="240922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But…some would say</a:t>
            </a:r>
          </a:p>
        </p:txBody>
      </p:sp>
      <p:sp>
        <p:nvSpPr>
          <p:cNvPr id="7" name="Content Placeholder 6"/>
          <p:cNvSpPr>
            <a:spLocks noGrp="1"/>
          </p:cNvSpPr>
          <p:nvPr>
            <p:ph idx="1"/>
          </p:nvPr>
        </p:nvSpPr>
        <p:spPr/>
        <p:txBody>
          <a:bodyPr anchor="ct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God did not specifically forbid them, either.</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Does this mean we have His permission? Some believe we can do anything not specifically forbidden in Scripture.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Do we have the authority to act when God has said nothing, even when it seems like a good idea to us?</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God’s silence—does it permit, or prohibit?</a:t>
            </a:r>
          </a:p>
        </p:txBody>
      </p:sp>
    </p:spTree>
    <p:extLst>
      <p:ext uri="{BB962C8B-B14F-4D97-AF65-F5344CB8AC3E}">
        <p14:creationId xmlns:p14="http://schemas.microsoft.com/office/powerpoint/2010/main" val="264394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Why Would God Be Silent on a Matter?</a:t>
            </a:r>
          </a:p>
        </p:txBody>
      </p:sp>
      <p:sp>
        <p:nvSpPr>
          <p:cNvPr id="7" name="Content Placeholder 6"/>
          <p:cNvSpPr>
            <a:spLocks noGrp="1"/>
          </p:cNvSpPr>
          <p:nvPr>
            <p:ph idx="1"/>
          </p:nvPr>
        </p:nvSpPr>
        <p:spPr>
          <a:xfrm>
            <a:off x="381000" y="1600200"/>
            <a:ext cx="8382000" cy="4876800"/>
          </a:xfrm>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He intended to be silent.</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We can either presume to know His mind, or refrain from such a presumption.</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“Then Nadab and Abihu…offered profane fire before the LORD, which </a:t>
            </a:r>
            <a:r>
              <a:rPr lang="en-US" sz="2200" b="1" dirty="0">
                <a:latin typeface="Lucida Sans Unicode" panose="020B0602030504020204" pitchFamily="34" charset="0"/>
                <a:cs typeface="Lucida Sans Unicode" panose="020B0602030504020204" pitchFamily="34" charset="0"/>
              </a:rPr>
              <a:t>He had not commanded them</a:t>
            </a:r>
            <a:r>
              <a:rPr lang="en-US" sz="2200" dirty="0">
                <a:latin typeface="Lucida Sans Unicode" panose="020B0602030504020204" pitchFamily="34" charset="0"/>
                <a:cs typeface="Lucida Sans Unicode" panose="020B0602030504020204" pitchFamily="34" charset="0"/>
              </a:rPr>
              <a:t>” (Lev. 10:1).</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He intended to say something about a matter, but He failed or forgot.</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Sound like a good option to you? This would make God incompetent.</a:t>
            </a:r>
          </a:p>
        </p:txBody>
      </p:sp>
    </p:spTree>
    <p:extLst>
      <p:ext uri="{BB962C8B-B14F-4D97-AF65-F5344CB8AC3E}">
        <p14:creationId xmlns:p14="http://schemas.microsoft.com/office/powerpoint/2010/main" val="392247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B06439-EEAF-4C7C-B37A-5D352C872FA0}"/>
              </a:ext>
            </a:extLst>
          </p:cNvPr>
          <p:cNvSpPr>
            <a:spLocks noGrp="1"/>
          </p:cNvSpPr>
          <p:nvPr>
            <p:ph type="title"/>
          </p:nvPr>
        </p:nvSpPr>
        <p:spPr>
          <a:xfrm>
            <a:off x="457200" y="533400"/>
            <a:ext cx="8229600" cy="1143000"/>
          </a:xfrm>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An Illustration to Help Us Understand</a:t>
            </a:r>
          </a:p>
        </p:txBody>
      </p:sp>
      <p:sp>
        <p:nvSpPr>
          <p:cNvPr id="7" name="Content Placeholder 6"/>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Suppose Cody Kochik is writing a paper on the causes of the French Revolution (1789-1799).</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Would he cite an author for supporting a position, if the author never said that?</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That would be a misrepresentation of the author.</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“If anyone speaks, let him speak as the oracles of God…” (1 Peter 4:11).</a:t>
            </a:r>
          </a:p>
        </p:txBody>
      </p:sp>
    </p:spTree>
    <p:extLst>
      <p:ext uri="{BB962C8B-B14F-4D97-AF65-F5344CB8AC3E}">
        <p14:creationId xmlns:p14="http://schemas.microsoft.com/office/powerpoint/2010/main" val="133308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Complete Instruction Manual</a:t>
            </a:r>
          </a:p>
        </p:txBody>
      </p:sp>
      <p:sp>
        <p:nvSpPr>
          <p:cNvPr id="7" name="Content Placeholder 6"/>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Jesus promised the apostles the Holy Spirit would guide them into </a:t>
            </a:r>
            <a:r>
              <a:rPr lang="en-US" sz="2300" b="1" dirty="0">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truth (John 16:13).</a:t>
            </a:r>
          </a:p>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The “</a:t>
            </a:r>
            <a:r>
              <a:rPr lang="en-US" sz="2300" b="1" dirty="0">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truth” revealed to them—they wrote it down for all generations to read and understand (Eph. 3:1-5).</a:t>
            </a:r>
          </a:p>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Contains “</a:t>
            </a:r>
            <a:r>
              <a:rPr lang="en-US" sz="2300" b="1" dirty="0">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things that pertain to life and godliness” (2 Pet. 1:3); designed to make us “</a:t>
            </a:r>
            <a:r>
              <a:rPr lang="en-US" sz="2300" b="1" dirty="0">
                <a:latin typeface="Lucida Sans Unicode" panose="020B0602030504020204" pitchFamily="34" charset="0"/>
                <a:cs typeface="Lucida Sans Unicode" panose="020B0602030504020204" pitchFamily="34" charset="0"/>
              </a:rPr>
              <a:t>complete</a:t>
            </a:r>
            <a:r>
              <a:rPr lang="en-US" sz="2300" dirty="0">
                <a:latin typeface="Lucida Sans Unicode" panose="020B0602030504020204" pitchFamily="34" charset="0"/>
                <a:cs typeface="Lucida Sans Unicode" panose="020B0602030504020204" pitchFamily="34" charset="0"/>
              </a:rPr>
              <a:t>, thoroughly equipped for </a:t>
            </a:r>
            <a:r>
              <a:rPr lang="en-US" sz="2300" b="1" dirty="0">
                <a:latin typeface="Lucida Sans Unicode" panose="020B0602030504020204" pitchFamily="34" charset="0"/>
                <a:cs typeface="Lucida Sans Unicode" panose="020B0602030504020204" pitchFamily="34" charset="0"/>
              </a:rPr>
              <a:t>every</a:t>
            </a:r>
            <a:r>
              <a:rPr lang="en-US" sz="2300" dirty="0">
                <a:latin typeface="Lucida Sans Unicode" panose="020B0602030504020204" pitchFamily="34" charset="0"/>
                <a:cs typeface="Lucida Sans Unicode" panose="020B0602030504020204" pitchFamily="34" charset="0"/>
              </a:rPr>
              <a:t> good work” (2 Tim. 3:16-17).</a:t>
            </a:r>
          </a:p>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This all truth (“the faith”) was “</a:t>
            </a:r>
            <a:r>
              <a:rPr lang="en-US" sz="2300" b="1" dirty="0">
                <a:latin typeface="Lucida Sans Unicode" panose="020B0602030504020204" pitchFamily="34" charset="0"/>
                <a:cs typeface="Lucida Sans Unicode" panose="020B0602030504020204" pitchFamily="34" charset="0"/>
              </a:rPr>
              <a:t>once for all</a:t>
            </a:r>
            <a:r>
              <a:rPr lang="en-US" sz="2300" dirty="0">
                <a:latin typeface="Lucida Sans Unicode" panose="020B0602030504020204" pitchFamily="34" charset="0"/>
                <a:cs typeface="Lucida Sans Unicode" panose="020B0602030504020204" pitchFamily="34" charset="0"/>
              </a:rPr>
              <a:t> delivered to the saints” (Jude 1:3), so it’s </a:t>
            </a:r>
            <a:r>
              <a:rPr lang="en-US" sz="2300" b="1" dirty="0">
                <a:latin typeface="Lucida Sans Unicode" panose="020B0602030504020204" pitchFamily="34" charset="0"/>
                <a:cs typeface="Lucida Sans Unicode" panose="020B0602030504020204" pitchFamily="34" charset="0"/>
              </a:rPr>
              <a:t>complete</a:t>
            </a:r>
            <a:r>
              <a:rPr lang="en-US" sz="2300" dirty="0">
                <a:latin typeface="Lucida Sans Unicode" panose="020B0602030504020204" pitchFamily="34" charset="0"/>
                <a:cs typeface="Lucida Sans Unicode" panose="020B0602030504020204" pitchFamily="34" charset="0"/>
              </a:rPr>
              <a:t>, finished.</a:t>
            </a:r>
          </a:p>
        </p:txBody>
      </p:sp>
    </p:spTree>
    <p:extLst>
      <p:ext uri="{BB962C8B-B14F-4D97-AF65-F5344CB8AC3E}">
        <p14:creationId xmlns:p14="http://schemas.microsoft.com/office/powerpoint/2010/main" val="391432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Illustration: Your House Plans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1676400"/>
            <a:ext cx="3297382" cy="4267200"/>
          </a:xfrm>
          <a:prstGeom prst="rect">
            <a:avLst/>
          </a:prstGeom>
        </p:spPr>
      </p:pic>
      <p:sp>
        <p:nvSpPr>
          <p:cNvPr id="6" name="TextBox 5"/>
          <p:cNvSpPr txBox="1"/>
          <p:nvPr/>
        </p:nvSpPr>
        <p:spPr>
          <a:xfrm>
            <a:off x="4343400" y="1600200"/>
            <a:ext cx="4191000" cy="4573368"/>
          </a:xfrm>
          <a:prstGeom prst="rect">
            <a:avLst/>
          </a:prstGeom>
          <a:noFill/>
        </p:spPr>
        <p:txBody>
          <a:bodyPr wrap="square" rtlCol="0">
            <a:spAutoFit/>
          </a:bodyPr>
          <a:lstStyle/>
          <a:p>
            <a:pPr>
              <a:lnSpc>
                <a:spcPct val="125000"/>
              </a:lnSpc>
              <a:spcAft>
                <a:spcPts val="1800"/>
              </a:spcAft>
            </a:pPr>
            <a:r>
              <a:rPr lang="en-US" sz="2100" dirty="0">
                <a:latin typeface="Lucida Sans Unicode" panose="020B0602030504020204" pitchFamily="34" charset="0"/>
                <a:cs typeface="Lucida Sans Unicode" panose="020B0602030504020204" pitchFamily="34" charset="0"/>
              </a:rPr>
              <a:t>Would you be upset if your contractor added some things to your house plans?</a:t>
            </a:r>
          </a:p>
          <a:p>
            <a:pPr>
              <a:lnSpc>
                <a:spcPct val="125000"/>
              </a:lnSpc>
              <a:spcAft>
                <a:spcPts val="1800"/>
              </a:spcAft>
            </a:pPr>
            <a:r>
              <a:rPr lang="en-US" sz="2100" dirty="0">
                <a:latin typeface="Lucida Sans Unicode" panose="020B0602030504020204" pitchFamily="34" charset="0"/>
                <a:cs typeface="Lucida Sans Unicode" panose="020B0602030504020204" pitchFamily="34" charset="0"/>
              </a:rPr>
              <a:t>Is he allowed to add additional rooms to the house if you didn’t specifically forbid him to do so?</a:t>
            </a:r>
          </a:p>
          <a:p>
            <a:pPr>
              <a:lnSpc>
                <a:spcPct val="125000"/>
              </a:lnSpc>
              <a:spcAft>
                <a:spcPts val="1800"/>
              </a:spcAft>
            </a:pPr>
            <a:r>
              <a:rPr lang="en-US" sz="2100" dirty="0">
                <a:latin typeface="Lucida Sans Unicode" panose="020B0602030504020204" pitchFamily="34" charset="0"/>
                <a:cs typeface="Lucida Sans Unicode" panose="020B0602030504020204" pitchFamily="34" charset="0"/>
              </a:rPr>
              <a:t>When given </a:t>
            </a:r>
            <a:r>
              <a:rPr lang="en-US" sz="2100" b="1" dirty="0">
                <a:latin typeface="Lucida Sans Unicode" panose="020B0602030504020204" pitchFamily="34" charset="0"/>
                <a:cs typeface="Lucida Sans Unicode" panose="020B0602030504020204" pitchFamily="34" charset="0"/>
              </a:rPr>
              <a:t>complete </a:t>
            </a:r>
            <a:r>
              <a:rPr lang="en-US" sz="2100" dirty="0">
                <a:latin typeface="Lucida Sans Unicode" panose="020B0602030504020204" pitchFamily="34" charset="0"/>
                <a:cs typeface="Lucida Sans Unicode" panose="020B0602030504020204" pitchFamily="34" charset="0"/>
              </a:rPr>
              <a:t>instructions, is it necessary to be told everything NOT to do?</a:t>
            </a:r>
          </a:p>
        </p:txBody>
      </p:sp>
    </p:spTree>
    <p:extLst>
      <p:ext uri="{BB962C8B-B14F-4D97-AF65-F5344CB8AC3E}">
        <p14:creationId xmlns:p14="http://schemas.microsoft.com/office/powerpoint/2010/main" val="97028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Do not add to what God has revealed</a:t>
            </a:r>
          </a:p>
        </p:txBody>
      </p:sp>
      <p:sp>
        <p:nvSpPr>
          <p:cNvPr id="7" name="Content Placeholder 6"/>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“Every word of God is pure…do not add to His words, lest He rebuke you, and you be found a liar” </a:t>
            </a:r>
            <a:br>
              <a:rPr lang="en-US" dirty="0">
                <a:latin typeface="Lucida Sans Unicode" panose="020B0602030504020204" pitchFamily="34" charset="0"/>
                <a:cs typeface="Lucida Sans Unicode" panose="020B0602030504020204" pitchFamily="34" charset="0"/>
              </a:rPr>
            </a:br>
            <a:r>
              <a:rPr lang="en-US" dirty="0">
                <a:latin typeface="Lucida Sans Unicode" panose="020B0602030504020204" pitchFamily="34" charset="0"/>
                <a:cs typeface="Lucida Sans Unicode" panose="020B0602030504020204" pitchFamily="34" charset="0"/>
              </a:rPr>
              <a:t>(Prov. 30:5-6).</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“Be careful to do as the LORD your God has commanded you; you shall not turn aside to the right hand or to the left” (Deut. 5:32).</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“Whatever I command you, be careful to observe it; you shall not add to it nor take from it (Deut. 12:32).</a:t>
            </a:r>
          </a:p>
        </p:txBody>
      </p:sp>
    </p:spTree>
    <p:extLst>
      <p:ext uri="{BB962C8B-B14F-4D97-AF65-F5344CB8AC3E}">
        <p14:creationId xmlns:p14="http://schemas.microsoft.com/office/powerpoint/2010/main" val="209675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1" id="{BFEC19BC-403C-4A50-B64E-D23440F0CBED}" vid="{040AAF31-1C43-48C4-9172-D379A72063D8}"/>
    </a:ext>
  </a:extLst>
</a:theme>
</file>

<file path=docProps/app.xml><?xml version="1.0" encoding="utf-8"?>
<Properties xmlns="http://schemas.openxmlformats.org/officeDocument/2006/extended-properties" xmlns:vt="http://schemas.openxmlformats.org/officeDocument/2006/docPropsVTypes">
  <Template>Theme1</Template>
  <TotalTime>147</TotalTime>
  <Words>1123</Words>
  <Application>Microsoft Office PowerPoint</Application>
  <PresentationFormat>On-screen Show (4:3)</PresentationFormat>
  <Paragraphs>76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Lucida Sans Unicode</vt:lpstr>
      <vt:lpstr>Theme1</vt:lpstr>
      <vt:lpstr>When God Says Nothing</vt:lpstr>
      <vt:lpstr>Common element in these practices?</vt:lpstr>
      <vt:lpstr>In regard to all these…</vt:lpstr>
      <vt:lpstr>But…some would say</vt:lpstr>
      <vt:lpstr>Why Would God Be Silent on a Matter?</vt:lpstr>
      <vt:lpstr>An Illustration to Help Us Understand</vt:lpstr>
      <vt:lpstr>Complete Instruction Manual</vt:lpstr>
      <vt:lpstr>Illustration: Your House Plans</vt:lpstr>
      <vt:lpstr>Do not add to what God has revealed</vt:lpstr>
      <vt:lpstr>Do not add to what God has revealed</vt:lpstr>
      <vt:lpstr>Do not add to what God has revealed</vt:lpstr>
      <vt:lpstr>From heaven or from men?</vt:lpstr>
      <vt:lpstr>Silent and unspecified are not equal</vt:lpstr>
      <vt:lpstr>Grocery List—Did I Follow Instructions?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God Says Nothing</dc:title>
  <dc:creator>William Gibson</dc:creator>
  <cp:lastModifiedBy>William Gibson</cp:lastModifiedBy>
  <cp:revision>2</cp:revision>
  <cp:lastPrinted>2021-12-31T18:18:06Z</cp:lastPrinted>
  <dcterms:created xsi:type="dcterms:W3CDTF">2021-12-31T15:53:19Z</dcterms:created>
  <dcterms:modified xsi:type="dcterms:W3CDTF">2021-12-31T18:20:42Z</dcterms:modified>
</cp:coreProperties>
</file>