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58" r:id="rId4"/>
    <p:sldId id="262" r:id="rId5"/>
    <p:sldId id="263" r:id="rId6"/>
    <p:sldId id="264" r:id="rId7"/>
    <p:sldId id="269" r:id="rId8"/>
    <p:sldId id="265" r:id="rId9"/>
    <p:sldId id="266" r:id="rId10"/>
    <p:sldId id="270" r:id="rId11"/>
    <p:sldId id="267" r:id="rId12"/>
    <p:sldId id="26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4660"/>
  </p:normalViewPr>
  <p:slideViewPr>
    <p:cSldViewPr>
      <p:cViewPr varScale="1">
        <p:scale>
          <a:sx n="104" d="100"/>
          <a:sy n="104" d="100"/>
        </p:scale>
        <p:origin x="18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A7077F-9B4A-437A-B849-C4BA6B71E43D}" type="datetimeFigureOut">
              <a:rPr lang="en-US" smtClean="0"/>
              <a:t>4/20/2022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916BDB6-6068-4D56-A5FE-3E0E39C43246}" type="slidenum">
              <a:rPr lang="en-US" smtClean="0"/>
              <a:t>‹#›</a:t>
            </a:fld>
            <a:endParaRPr lang="en-US"/>
          </a:p>
        </p:txBody>
      </p:sp>
    </p:spTree>
    <p:extLst>
      <p:ext uri="{BB962C8B-B14F-4D97-AF65-F5344CB8AC3E}">
        <p14:creationId xmlns:p14="http://schemas.microsoft.com/office/powerpoint/2010/main" val="9764514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7C94D8-B75B-44AE-BA0B-F2DA5EA8E7D7}"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7C94D8-B75B-44AE-BA0B-F2DA5EA8E7D7}"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7C94D8-B75B-44AE-BA0B-F2DA5EA8E7D7}"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7C94D8-B75B-44AE-BA0B-F2DA5EA8E7D7}"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7C94D8-B75B-44AE-BA0B-F2DA5EA8E7D7}"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7C94D8-B75B-44AE-BA0B-F2DA5EA8E7D7}"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7C94D8-B75B-44AE-BA0B-F2DA5EA8E7D7}"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2C22F-3A83-4834-BF1B-E0942622409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7C94D8-B75B-44AE-BA0B-F2DA5EA8E7D7}"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C94D8-B75B-44AE-BA0B-F2DA5EA8E7D7}"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7C94D8-B75B-44AE-BA0B-F2DA5EA8E7D7}"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7C94D8-B75B-44AE-BA0B-F2DA5EA8E7D7}" type="datetimeFigureOut">
              <a:rPr lang="en-US" smtClean="0"/>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17C94D8-B75B-44AE-BA0B-F2DA5EA8E7D7}" type="datetimeFigureOut">
              <a:rPr lang="en-US" smtClean="0"/>
              <a:t>4/20/2022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E2C22F-3A83-4834-BF1B-E094262240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vert="horz" lIns="91440" tIns="45720" rIns="91440" bIns="45720" rtlCol="0" anchor="ct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Isaiah 40-41</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16</a:t>
            </a:r>
          </a:p>
        </p:txBody>
      </p:sp>
    </p:spTree>
    <p:extLst>
      <p:ext uri="{BB962C8B-B14F-4D97-AF65-F5344CB8AC3E}">
        <p14:creationId xmlns:p14="http://schemas.microsoft.com/office/powerpoint/2010/main" val="2346995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Just a Drop in the Bucket</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Notice how God’s reign over ALL nations is emphasized.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40:15-17, 23-24; 41:11-12.</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Important for holding these nations accountable for their sins, but also in bringing to pass His promises.</a:t>
            </a:r>
          </a:p>
        </p:txBody>
      </p:sp>
    </p:spTree>
    <p:extLst>
      <p:ext uri="{BB962C8B-B14F-4D97-AF65-F5344CB8AC3E}">
        <p14:creationId xmlns:p14="http://schemas.microsoft.com/office/powerpoint/2010/main" val="858248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No One His Equal</a:t>
            </a: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“To whom then will you liken God? Or what likeness will you compare to Him? (40:18). “To whom then will you liken Me…to whom shall I be equal?” (40:25).</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Really, who can compare? 40:12-14.</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Look at the follow up to the above questions: </a:t>
            </a:r>
            <a:br>
              <a:rPr lang="en-US" dirty="0">
                <a:latin typeface="Lucida Sans Unicode" panose="020B0602030504020204" pitchFamily="34" charset="0"/>
                <a:cs typeface="Lucida Sans Unicode" panose="020B0602030504020204" pitchFamily="34" charset="0"/>
              </a:rPr>
            </a:br>
            <a:r>
              <a:rPr lang="en-US" dirty="0">
                <a:latin typeface="Lucida Sans Unicode" panose="020B0602030504020204" pitchFamily="34" charset="0"/>
                <a:cs typeface="Lucida Sans Unicode" panose="020B0602030504020204" pitchFamily="34" charset="0"/>
              </a:rPr>
              <a:t>40:19-22, 26</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And the challenge issued to idols and those who worship them: 41:21-24, 26-29.</a:t>
            </a:r>
          </a:p>
        </p:txBody>
      </p:sp>
    </p:spTree>
    <p:extLst>
      <p:ext uri="{BB962C8B-B14F-4D97-AF65-F5344CB8AC3E}">
        <p14:creationId xmlns:p14="http://schemas.microsoft.com/office/powerpoint/2010/main" val="28245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East Relief</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41:2-4; 41:25</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More information will follow, including the name of the man God will use: 44:28; 45:1, 13; 46:11; 48:14-16.</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King Cyrus of Persia (44:28; 45:1) was the man who issued the decree allowing the Jews to return to their land. He issued this decree in 538 B.C., about 150 years after Isaiah ended his prophesying.</a:t>
            </a:r>
          </a:p>
        </p:txBody>
      </p:sp>
    </p:spTree>
    <p:extLst>
      <p:ext uri="{BB962C8B-B14F-4D97-AF65-F5344CB8AC3E}">
        <p14:creationId xmlns:p14="http://schemas.microsoft.com/office/powerpoint/2010/main" val="378760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Transition to a New Section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600"/>
              </a:spcAft>
            </a:pPr>
            <a:r>
              <a:rPr lang="en-US" sz="2200" dirty="0">
                <a:latin typeface="Lucida Sans Unicode" panose="020B0602030504020204" pitchFamily="34" charset="0"/>
                <a:cs typeface="Lucida Sans Unicode" panose="020B0602030504020204" pitchFamily="34" charset="0"/>
              </a:rPr>
              <a:t>Chapters 1-39: The Assyrian Period (see 39:6-8)</a:t>
            </a:r>
          </a:p>
          <a:p>
            <a:pPr>
              <a:lnSpc>
                <a:spcPct val="125000"/>
              </a:lnSpc>
              <a:spcBef>
                <a:spcPts val="0"/>
              </a:spcBef>
              <a:spcAft>
                <a:spcPts val="1600"/>
              </a:spcAft>
            </a:pPr>
            <a:r>
              <a:rPr lang="en-US" sz="2200" dirty="0">
                <a:latin typeface="Lucida Sans Unicode" panose="020B0602030504020204" pitchFamily="34" charset="0"/>
                <a:cs typeface="Lucida Sans Unicode" panose="020B0602030504020204" pitchFamily="34" charset="0"/>
              </a:rPr>
              <a:t>Chapters 40-66: The Babylonian Period</a:t>
            </a:r>
          </a:p>
          <a:p>
            <a:pPr>
              <a:lnSpc>
                <a:spcPct val="125000"/>
              </a:lnSpc>
              <a:spcBef>
                <a:spcPts val="0"/>
              </a:spcBef>
              <a:spcAft>
                <a:spcPts val="1600"/>
              </a:spcAft>
            </a:pPr>
            <a:r>
              <a:rPr lang="en-US" sz="2200" dirty="0">
                <a:latin typeface="Lucida Sans Unicode" panose="020B0602030504020204" pitchFamily="34" charset="0"/>
                <a:cs typeface="Lucida Sans Unicode" panose="020B0602030504020204" pitchFamily="34" charset="0"/>
              </a:rPr>
              <a:t>Isaiah now looks ahead to the time when God’s people would be in Babylonian captivity (606-536 B.C.). *Isaiah prophesied from about 739 B.C. to 690 B.C.*</a:t>
            </a:r>
          </a:p>
          <a:p>
            <a:pPr>
              <a:lnSpc>
                <a:spcPct val="125000"/>
              </a:lnSpc>
              <a:spcBef>
                <a:spcPts val="0"/>
              </a:spcBef>
              <a:spcAft>
                <a:spcPts val="1600"/>
              </a:spcAft>
            </a:pPr>
            <a:r>
              <a:rPr lang="en-US" sz="2200" dirty="0">
                <a:latin typeface="Lucida Sans Unicode" panose="020B0602030504020204" pitchFamily="34" charset="0"/>
                <a:cs typeface="Lucida Sans Unicode" panose="020B0602030504020204" pitchFamily="34" charset="0"/>
              </a:rPr>
              <a:t>Through Isaiah, God offers them </a:t>
            </a:r>
            <a:r>
              <a:rPr lang="en-US" sz="2200" b="1" dirty="0">
                <a:latin typeface="Lucida Sans Unicode" panose="020B0602030504020204" pitchFamily="34" charset="0"/>
                <a:cs typeface="Lucida Sans Unicode" panose="020B0602030504020204" pitchFamily="34" charset="0"/>
              </a:rPr>
              <a:t>comfort</a:t>
            </a:r>
            <a:r>
              <a:rPr lang="en-US" sz="2200" dirty="0">
                <a:latin typeface="Lucida Sans Unicode" panose="020B0602030504020204" pitchFamily="34" charset="0"/>
                <a:cs typeface="Lucida Sans Unicode" panose="020B0602030504020204" pitchFamily="34" charset="0"/>
              </a:rPr>
              <a:t>, and assures them of their return (even names the King responsible).</a:t>
            </a:r>
          </a:p>
          <a:p>
            <a:pPr>
              <a:lnSpc>
                <a:spcPct val="125000"/>
              </a:lnSpc>
              <a:spcBef>
                <a:spcPts val="0"/>
              </a:spcBef>
              <a:spcAft>
                <a:spcPts val="1600"/>
              </a:spcAft>
            </a:pPr>
            <a:r>
              <a:rPr lang="en-US" sz="2200" dirty="0">
                <a:latin typeface="Lucida Sans Unicode" panose="020B0602030504020204" pitchFamily="34" charset="0"/>
                <a:cs typeface="Lucida Sans Unicode" panose="020B0602030504020204" pitchFamily="34" charset="0"/>
              </a:rPr>
              <a:t>But God also points His people to the time of the Messiah, and to the blessings enjoyed by </a:t>
            </a:r>
            <a:r>
              <a:rPr lang="en-US" sz="2200" b="1" dirty="0">
                <a:latin typeface="Lucida Sans Unicode" panose="020B0602030504020204" pitchFamily="34" charset="0"/>
                <a:cs typeface="Lucida Sans Unicode" panose="020B0602030504020204" pitchFamily="34" charset="0"/>
              </a:rPr>
              <a:t>spiritual Israel</a:t>
            </a:r>
            <a:r>
              <a:rPr lang="en-US" sz="22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32873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Transition to a New Section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Isaiah 40:2 outlines the remainder of this book.</a:t>
            </a:r>
          </a:p>
          <a:p>
            <a:pPr lvl="1">
              <a:lnSpc>
                <a:spcPct val="125000"/>
              </a:lnSpc>
              <a:spcBef>
                <a:spcPts val="0"/>
              </a:spcBef>
              <a:spcAft>
                <a:spcPts val="1800"/>
              </a:spcAft>
            </a:pPr>
            <a:r>
              <a:rPr lang="en-US" sz="2100" b="1" dirty="0">
                <a:latin typeface="Lucida Sans Unicode" panose="020B0602030504020204" pitchFamily="34" charset="0"/>
                <a:cs typeface="Lucida Sans Unicode" panose="020B0602030504020204" pitchFamily="34" charset="0"/>
              </a:rPr>
              <a:t>“Her warfare is ended”</a:t>
            </a:r>
            <a:r>
              <a:rPr lang="en-US" sz="2100" dirty="0">
                <a:latin typeface="Lucida Sans Unicode" panose="020B0602030504020204" pitchFamily="34" charset="0"/>
                <a:cs typeface="Lucida Sans Unicode" panose="020B0602030504020204" pitchFamily="34" charset="0"/>
              </a:rPr>
              <a:t> (40-48). You will experience misery and pain in captivity, but I will bring it to an end.</a:t>
            </a:r>
          </a:p>
          <a:p>
            <a:pPr lvl="1">
              <a:lnSpc>
                <a:spcPct val="125000"/>
              </a:lnSpc>
              <a:spcBef>
                <a:spcPts val="0"/>
              </a:spcBef>
              <a:spcAft>
                <a:spcPts val="1800"/>
              </a:spcAft>
            </a:pPr>
            <a:r>
              <a:rPr lang="en-US" sz="2100" b="1" dirty="0">
                <a:latin typeface="Lucida Sans Unicode" panose="020B0602030504020204" pitchFamily="34" charset="0"/>
                <a:cs typeface="Lucida Sans Unicode" panose="020B0602030504020204" pitchFamily="34" charset="0"/>
              </a:rPr>
              <a:t>“Her iniquity is pardoned”</a:t>
            </a:r>
            <a:r>
              <a:rPr lang="en-US" sz="2100" dirty="0">
                <a:latin typeface="Lucida Sans Unicode" panose="020B0602030504020204" pitchFamily="34" charset="0"/>
                <a:cs typeface="Lucida Sans Unicode" panose="020B0602030504020204" pitchFamily="34" charset="0"/>
              </a:rPr>
              <a:t> (49-57). Forgiveness is the keynote of this section, highlighted by the “Suffering Servant” passage in chapter 53.</a:t>
            </a:r>
          </a:p>
          <a:p>
            <a:pPr lvl="1">
              <a:lnSpc>
                <a:spcPct val="125000"/>
              </a:lnSpc>
              <a:spcBef>
                <a:spcPts val="0"/>
              </a:spcBef>
              <a:spcAft>
                <a:spcPts val="1800"/>
              </a:spcAft>
            </a:pPr>
            <a:r>
              <a:rPr lang="en-US" sz="2100" b="1" dirty="0">
                <a:latin typeface="Lucida Sans Unicode" panose="020B0602030504020204" pitchFamily="34" charset="0"/>
                <a:cs typeface="Lucida Sans Unicode" panose="020B0602030504020204" pitchFamily="34" charset="0"/>
              </a:rPr>
              <a:t>“She has received from the LORD’s hand double for all her sins”</a:t>
            </a:r>
            <a:r>
              <a:rPr lang="en-US" sz="2100" dirty="0">
                <a:latin typeface="Lucida Sans Unicode" panose="020B0602030504020204" pitchFamily="34" charset="0"/>
                <a:cs typeface="Lucida Sans Unicode" panose="020B0602030504020204" pitchFamily="34" charset="0"/>
              </a:rPr>
              <a:t> (58-66). Their punishment was just, but they will now rejoice in salvation.</a:t>
            </a:r>
          </a:p>
        </p:txBody>
      </p:sp>
    </p:spTree>
    <p:extLst>
      <p:ext uri="{BB962C8B-B14F-4D97-AF65-F5344CB8AC3E}">
        <p14:creationId xmlns:p14="http://schemas.microsoft.com/office/powerpoint/2010/main" val="8293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Eight Key Themes</a:t>
            </a:r>
          </a:p>
        </p:txBody>
      </p:sp>
      <p:sp>
        <p:nvSpPr>
          <p:cNvPr id="3" name="Content Placeholder 2"/>
          <p:cNvSpPr>
            <a:spLocks noGrp="1"/>
          </p:cNvSpPr>
          <p:nvPr>
            <p:ph idx="1"/>
          </p:nvPr>
        </p:nvSpPr>
        <p:spPr/>
        <p:txBody>
          <a:bodyPr anchor="ctr">
            <a:normAutofit/>
          </a:bodyPr>
          <a:lstStyle/>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The God of all comfort</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A voice in the wilderness</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Take it to the bank</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A strong hand and a warm heart</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Threshing the opposition</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Just a drop in the bucket</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No one His equal (</a:t>
            </a:r>
            <a:r>
              <a:rPr lang="en-US" b="1" dirty="0">
                <a:latin typeface="Lucida Sans Unicode" panose="020B0602030504020204" pitchFamily="34" charset="0"/>
                <a:cs typeface="Lucida Sans Unicode" panose="020B0602030504020204" pitchFamily="34" charset="0"/>
              </a:rPr>
              <a:t>Saints Lift Your Voices</a:t>
            </a:r>
            <a:r>
              <a:rPr lang="en-US" dirty="0">
                <a:latin typeface="Lucida Sans Unicode" panose="020B0602030504020204" pitchFamily="34" charset="0"/>
                <a:cs typeface="Lucida Sans Unicode" panose="020B0602030504020204" pitchFamily="34" charset="0"/>
              </a:rPr>
              <a:t>, #7).</a:t>
            </a:r>
          </a:p>
          <a:p>
            <a:pPr marL="457200" indent="-457200">
              <a:spcBef>
                <a:spcPts val="0"/>
              </a:spcBef>
              <a:spcAft>
                <a:spcPts val="1800"/>
              </a:spcAft>
              <a:buClrTx/>
              <a:buSzPct val="90000"/>
              <a:buFont typeface="+mj-lt"/>
              <a:buAutoNum type="arabicPeriod"/>
            </a:pPr>
            <a:r>
              <a:rPr lang="en-US" dirty="0">
                <a:latin typeface="Lucida Sans Unicode" panose="020B0602030504020204" pitchFamily="34" charset="0"/>
                <a:cs typeface="Lucida Sans Unicode" panose="020B0602030504020204" pitchFamily="34" charset="0"/>
              </a:rPr>
              <a:t>East relief</a:t>
            </a:r>
          </a:p>
        </p:txBody>
      </p:sp>
    </p:spTree>
    <p:extLst>
      <p:ext uri="{BB962C8B-B14F-4D97-AF65-F5344CB8AC3E}">
        <p14:creationId xmlns:p14="http://schemas.microsoft.com/office/powerpoint/2010/main" val="307076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 God of all Comfort</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“‘Comfort, yes, comfort My people!’ says your God. ‘Speak comfort to Jerusalem…’” (40:1-2).</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“You who bring good tidings,” say it loud and strong, without an ounce of fear: “Behold your God” (40:9).</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To the weary and faint, He says, “those who wait on the Lord shall renew their strength; they shall mount up with wings like eagles, they shall run and not be weary, they shall walk and not faint” (40:27-31).</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“Fear not”; “I will help you” (3 times in 41:8-14).</a:t>
            </a:r>
          </a:p>
        </p:txBody>
      </p:sp>
    </p:spTree>
    <p:extLst>
      <p:ext uri="{BB962C8B-B14F-4D97-AF65-F5344CB8AC3E}">
        <p14:creationId xmlns:p14="http://schemas.microsoft.com/office/powerpoint/2010/main" val="39832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 Voice in the Wilderness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40:3-5</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Who was this “voice…crying in the wilderness”?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These N.T. passages quote from this passage in Isaiah: Luke 3:2-6; Matt. 3:1-3; Mark 1:2-4; John 1:22-23.</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 glory of the LORD shall be revealed, and all flesh shall see it together” (40:5).</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“And the Word became flesh and dwelt among us, and we beheld His GLORY…” (John 1:14).</a:t>
            </a:r>
          </a:p>
        </p:txBody>
      </p:sp>
    </p:spTree>
    <p:extLst>
      <p:ext uri="{BB962C8B-B14F-4D97-AF65-F5344CB8AC3E}">
        <p14:creationId xmlns:p14="http://schemas.microsoft.com/office/powerpoint/2010/main" val="42326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Take It To The Bank</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When the LORD speaks, you can take it to the bank, including what He says about things yet to happen.</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Notice how 40:5 ends: “for the mouth of the LORD has spoken.”</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And what He says stands forever! 40:6-8.</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Where are these verses quoted in the N.T.?</a:t>
            </a:r>
          </a:p>
          <a:p>
            <a:pPr lvl="2">
              <a:lnSpc>
                <a:spcPct val="125000"/>
              </a:lnSpc>
              <a:spcBef>
                <a:spcPts val="0"/>
              </a:spcBef>
              <a:spcAft>
                <a:spcPts val="1800"/>
              </a:spcAft>
            </a:pPr>
            <a:r>
              <a:rPr lang="en-US" sz="2100" dirty="0">
                <a:latin typeface="Lucida Sans Unicode" panose="020B0602030504020204" pitchFamily="34" charset="0"/>
                <a:cs typeface="Lucida Sans Unicode" panose="020B0602030504020204" pitchFamily="34" charset="0"/>
              </a:rPr>
              <a:t>1 Peter 1:24-25.</a:t>
            </a:r>
          </a:p>
        </p:txBody>
      </p:sp>
    </p:spTree>
    <p:extLst>
      <p:ext uri="{BB962C8B-B14F-4D97-AF65-F5344CB8AC3E}">
        <p14:creationId xmlns:p14="http://schemas.microsoft.com/office/powerpoint/2010/main" val="134389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 Strong Hand and a Warm Heart</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Which passage pictures God with the perfect blend of strength and tenderness (compassion)?</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40:10-11</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42:1-3</a:t>
            </a:r>
          </a:p>
        </p:txBody>
      </p:sp>
    </p:spTree>
    <p:extLst>
      <p:ext uri="{BB962C8B-B14F-4D97-AF65-F5344CB8AC3E}">
        <p14:creationId xmlns:p14="http://schemas.microsoft.com/office/powerpoint/2010/main" val="371154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Threshing the Opposition</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41:15-16.</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Was this fulfilled militarily?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“For the weapons of our warfare are not carnal but mighty in God for pulling down strongholds, casting down arguments and every high thing that exalts itself against the knowledge of God” (2 Corinthians 10:4-5).</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“These who have turned the world upside down have come here too” (Acts 17:6).</a:t>
            </a:r>
          </a:p>
        </p:txBody>
      </p:sp>
    </p:spTree>
    <p:extLst>
      <p:ext uri="{BB962C8B-B14F-4D97-AF65-F5344CB8AC3E}">
        <p14:creationId xmlns:p14="http://schemas.microsoft.com/office/powerpoint/2010/main" val="69974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891</TotalTime>
  <Words>813</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Lucida Sans Unicode</vt:lpstr>
      <vt:lpstr>Clarity</vt:lpstr>
      <vt:lpstr>Isaiah 40-41</vt:lpstr>
      <vt:lpstr>Transition to a New Section</vt:lpstr>
      <vt:lpstr>Transition to a New Section</vt:lpstr>
      <vt:lpstr>Eight Key Themes</vt:lpstr>
      <vt:lpstr>The God of all Comfort</vt:lpstr>
      <vt:lpstr>A Voice in the Wilderness</vt:lpstr>
      <vt:lpstr>Take It To The Bank</vt:lpstr>
      <vt:lpstr>A Strong Hand and a Warm Heart</vt:lpstr>
      <vt:lpstr>Threshing the Opposition</vt:lpstr>
      <vt:lpstr>Just a Drop in the Bucket</vt:lpstr>
      <vt:lpstr>No One His Equal</vt:lpstr>
      <vt:lpstr>East Relief</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40-41</dc:title>
  <dc:creator>Bryan</dc:creator>
  <cp:lastModifiedBy>William Gibson</cp:lastModifiedBy>
  <cp:revision>29</cp:revision>
  <cp:lastPrinted>2022-04-20T21:18:33Z</cp:lastPrinted>
  <dcterms:created xsi:type="dcterms:W3CDTF">2016-10-25T19:55:41Z</dcterms:created>
  <dcterms:modified xsi:type="dcterms:W3CDTF">2022-04-20T21:22:59Z</dcterms:modified>
</cp:coreProperties>
</file>