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5" r:id="rId1"/>
  </p:sldMasterIdLst>
  <p:notesMasterIdLst>
    <p:notesMasterId r:id="rId9"/>
  </p:notesMasterIdLst>
  <p:handoutMasterIdLst>
    <p:handoutMasterId r:id="rId10"/>
  </p:handoutMasterIdLst>
  <p:sldIdLst>
    <p:sldId id="256" r:id="rId2"/>
    <p:sldId id="257" r:id="rId3"/>
    <p:sldId id="262" r:id="rId4"/>
    <p:sldId id="258" r:id="rId5"/>
    <p:sldId id="263" r:id="rId6"/>
    <p:sldId id="259" r:id="rId7"/>
    <p:sldId id="261" r:id="rId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400"/>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7840"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6387" name="Rectangle 3"/>
          <p:cNvSpPr>
            <a:spLocks noGrp="1" noChangeArrowheads="1"/>
          </p:cNvSpPr>
          <p:nvPr>
            <p:ph type="dt" sz="quarter" idx="1"/>
          </p:nvPr>
        </p:nvSpPr>
        <p:spPr bwMode="auto">
          <a:xfrm>
            <a:off x="3970938" y="0"/>
            <a:ext cx="3037840"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6388" name="Rectangle 4"/>
          <p:cNvSpPr>
            <a:spLocks noGrp="1" noChangeArrowheads="1"/>
          </p:cNvSpPr>
          <p:nvPr>
            <p:ph type="ftr" sz="quarter" idx="2"/>
          </p:nvPr>
        </p:nvSpPr>
        <p:spPr bwMode="auto">
          <a:xfrm>
            <a:off x="0" y="8831263"/>
            <a:ext cx="3037840"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6389" name="Rectangle 5"/>
          <p:cNvSpPr>
            <a:spLocks noGrp="1" noChangeArrowheads="1"/>
          </p:cNvSpPr>
          <p:nvPr>
            <p:ph type="sldNum" sz="quarter" idx="3"/>
          </p:nvPr>
        </p:nvSpPr>
        <p:spPr bwMode="auto">
          <a:xfrm>
            <a:off x="3970938" y="8831263"/>
            <a:ext cx="3037840"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FD9E08FA-4134-4056-BC3D-B289F6789A7F}" type="slidenum">
              <a:rPr lang="en-US"/>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E17B90-C72C-41B0-9098-47DE9DFE78BD}"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0923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0BB16-4549-4DCF-80F4-59D47164D6F0}" type="slidenum">
              <a:rPr lang="en-US" smtClean="0"/>
              <a:pPr/>
              <a:t>‹#›</a:t>
            </a:fld>
            <a:endParaRPr lang="en-US"/>
          </a:p>
        </p:txBody>
      </p:sp>
    </p:spTree>
    <p:extLst>
      <p:ext uri="{BB962C8B-B14F-4D97-AF65-F5344CB8AC3E}">
        <p14:creationId xmlns:p14="http://schemas.microsoft.com/office/powerpoint/2010/main" val="3626692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961EF-3319-473E-BC28-00A88AED31CF}" type="slidenum">
              <a:rPr lang="en-US" smtClean="0"/>
              <a:pPr/>
              <a:t>‹#›</a:t>
            </a:fld>
            <a:endParaRPr lang="en-US"/>
          </a:p>
        </p:txBody>
      </p:sp>
    </p:spTree>
    <p:extLst>
      <p:ext uri="{BB962C8B-B14F-4D97-AF65-F5344CB8AC3E}">
        <p14:creationId xmlns:p14="http://schemas.microsoft.com/office/powerpoint/2010/main" val="1336037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5A1641-6A3E-4DBE-8FFD-6F538FAC8FA1}" type="slidenum">
              <a:rPr lang="en-US" smtClean="0"/>
              <a:pPr/>
              <a:t>‹#›</a:t>
            </a:fld>
            <a:endParaRPr lang="en-US"/>
          </a:p>
        </p:txBody>
      </p:sp>
    </p:spTree>
    <p:extLst>
      <p:ext uri="{BB962C8B-B14F-4D97-AF65-F5344CB8AC3E}">
        <p14:creationId xmlns:p14="http://schemas.microsoft.com/office/powerpoint/2010/main" val="892565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37D5D-5E8F-414F-8D67-CFEE24E5B880}"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7521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136D2-19CD-417A-B5AD-BEF7929A48D2}" type="slidenum">
              <a:rPr lang="en-US" smtClean="0"/>
              <a:pPr/>
              <a:t>‹#›</a:t>
            </a:fld>
            <a:endParaRPr lang="en-US"/>
          </a:p>
        </p:txBody>
      </p:sp>
    </p:spTree>
    <p:extLst>
      <p:ext uri="{BB962C8B-B14F-4D97-AF65-F5344CB8AC3E}">
        <p14:creationId xmlns:p14="http://schemas.microsoft.com/office/powerpoint/2010/main" val="830576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021F06-0F3E-4F22-9616-CCBB32B47907}" type="slidenum">
              <a:rPr lang="en-US" smtClean="0"/>
              <a:pPr/>
              <a:t>‹#›</a:t>
            </a:fld>
            <a:endParaRPr lang="en-US"/>
          </a:p>
        </p:txBody>
      </p:sp>
    </p:spTree>
    <p:extLst>
      <p:ext uri="{BB962C8B-B14F-4D97-AF65-F5344CB8AC3E}">
        <p14:creationId xmlns:p14="http://schemas.microsoft.com/office/powerpoint/2010/main" val="1955125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B852F9-AC72-4302-9E52-A6E1AB32116C}" type="slidenum">
              <a:rPr lang="en-US" smtClean="0"/>
              <a:pPr/>
              <a:t>‹#›</a:t>
            </a:fld>
            <a:endParaRPr lang="en-US"/>
          </a:p>
        </p:txBody>
      </p:sp>
    </p:spTree>
    <p:extLst>
      <p:ext uri="{BB962C8B-B14F-4D97-AF65-F5344CB8AC3E}">
        <p14:creationId xmlns:p14="http://schemas.microsoft.com/office/powerpoint/2010/main" val="2219918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089E9B6-C8D0-48DE-9AAB-09699D6C9D68}" type="slidenum">
              <a:rPr lang="en-US" smtClean="0"/>
              <a:pPr/>
              <a:t>‹#›</a:t>
            </a:fld>
            <a:endParaRPr lang="en-US"/>
          </a:p>
        </p:txBody>
      </p:sp>
    </p:spTree>
    <p:extLst>
      <p:ext uri="{BB962C8B-B14F-4D97-AF65-F5344CB8AC3E}">
        <p14:creationId xmlns:p14="http://schemas.microsoft.com/office/powerpoint/2010/main" val="2093613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426D903-E882-4CAA-BF22-E52A61F70315}" type="slidenum">
              <a:rPr lang="en-US" smtClean="0"/>
              <a:pPr/>
              <a:t>‹#›</a:t>
            </a:fld>
            <a:endParaRPr lang="en-US"/>
          </a:p>
        </p:txBody>
      </p:sp>
    </p:spTree>
    <p:extLst>
      <p:ext uri="{BB962C8B-B14F-4D97-AF65-F5344CB8AC3E}">
        <p14:creationId xmlns:p14="http://schemas.microsoft.com/office/powerpoint/2010/main" val="4144122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6A8417-15AE-4A33-8B4B-DFA1F8F1DE4D}" type="slidenum">
              <a:rPr lang="en-US" smtClean="0"/>
              <a:pPr/>
              <a:t>‹#›</a:t>
            </a:fld>
            <a:endParaRPr lang="en-US"/>
          </a:p>
        </p:txBody>
      </p:sp>
    </p:spTree>
    <p:extLst>
      <p:ext uri="{BB962C8B-B14F-4D97-AF65-F5344CB8AC3E}">
        <p14:creationId xmlns:p14="http://schemas.microsoft.com/office/powerpoint/2010/main" val="244011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8156111-BC8F-4AA8-A499-4319D995DCCD}"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5818492"/>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533400" y="446524"/>
            <a:ext cx="3810000" cy="5220661"/>
          </a:xfrm>
          <a:prstGeom prst="rect">
            <a:avLst/>
          </a:prstGeom>
          <a:noFill/>
          <a:ln w="9525">
            <a:noFill/>
            <a:miter lim="800000"/>
            <a:headEnd/>
            <a:tailEnd/>
          </a:ln>
          <a:effectLst/>
        </p:spPr>
        <p:txBody>
          <a:bodyPr wrap="square" lIns="92075" tIns="46038" rIns="92075" bIns="46038" anchor="ctr">
            <a:spAutoFit/>
          </a:bodyPr>
          <a:lstStyle/>
          <a:p>
            <a:pPr>
              <a:lnSpc>
                <a:spcPct val="114000"/>
              </a:lnSpc>
              <a:spcAft>
                <a:spcPct val="50000"/>
              </a:spcAft>
            </a:pPr>
            <a:r>
              <a:rPr lang="en-US" sz="2800" b="1" dirty="0">
                <a:latin typeface="Lucida Sans Unicode" panose="020B0602030504020204" pitchFamily="34" charset="0"/>
                <a:cs typeface="Lucida Sans Unicode" panose="020B0602030504020204" pitchFamily="34" charset="0"/>
              </a:rPr>
              <a:t>Israel served the LORD all the days of Joshua, and all the days of the elders who outlived Joshua, who had known all the works of the LORD which He had done for Israel.</a:t>
            </a:r>
          </a:p>
          <a:p>
            <a:pPr>
              <a:lnSpc>
                <a:spcPct val="114000"/>
              </a:lnSpc>
            </a:pPr>
            <a:r>
              <a:rPr lang="en-US" sz="2800" b="1" dirty="0">
                <a:latin typeface="Lucida Sans Unicode" panose="020B0602030504020204" pitchFamily="34" charset="0"/>
                <a:cs typeface="Lucida Sans Unicode" panose="020B0602030504020204" pitchFamily="34" charset="0"/>
              </a:rPr>
              <a:t>Joshua 24:31</a:t>
            </a:r>
          </a:p>
        </p:txBody>
      </p:sp>
      <p:sp>
        <p:nvSpPr>
          <p:cNvPr id="2051" name="Rectangle 3"/>
          <p:cNvSpPr>
            <a:spLocks noChangeArrowheads="1"/>
          </p:cNvSpPr>
          <p:nvPr/>
        </p:nvSpPr>
        <p:spPr bwMode="auto">
          <a:xfrm>
            <a:off x="4800600" y="457199"/>
            <a:ext cx="3960813" cy="5199309"/>
          </a:xfrm>
          <a:prstGeom prst="rect">
            <a:avLst/>
          </a:prstGeom>
          <a:noFill/>
          <a:ln w="9525">
            <a:noFill/>
            <a:miter lim="800000"/>
            <a:headEnd/>
            <a:tailEnd/>
          </a:ln>
          <a:effectLst/>
        </p:spPr>
        <p:txBody>
          <a:bodyPr lIns="92075" tIns="46038" rIns="92075" bIns="46038" anchor="ctr"/>
          <a:lstStyle/>
          <a:p>
            <a:pPr>
              <a:lnSpc>
                <a:spcPct val="114000"/>
              </a:lnSpc>
              <a:spcAft>
                <a:spcPct val="50000"/>
              </a:spcAft>
            </a:pPr>
            <a:r>
              <a:rPr lang="en-US" sz="2800" b="1" dirty="0">
                <a:latin typeface="Lucida Sans Unicode" panose="020B0602030504020204" pitchFamily="34" charset="0"/>
                <a:cs typeface="Lucida Sans Unicode" panose="020B0602030504020204" pitchFamily="34" charset="0"/>
              </a:rPr>
              <a:t>When that generation had been gathered to their fathers, another generation arose after them who did not know the LORD nor the work which He had done for Israel.</a:t>
            </a:r>
          </a:p>
          <a:p>
            <a:pPr>
              <a:lnSpc>
                <a:spcPct val="114000"/>
              </a:lnSpc>
              <a:spcAft>
                <a:spcPct val="50000"/>
              </a:spcAft>
            </a:pPr>
            <a:r>
              <a:rPr lang="en-US" sz="2800" b="1" dirty="0">
                <a:latin typeface="Lucida Sans Unicode" panose="020B0602030504020204" pitchFamily="34" charset="0"/>
                <a:cs typeface="Lucida Sans Unicode" panose="020B0602030504020204" pitchFamily="34" charset="0"/>
              </a:rPr>
              <a:t>Judges 2:10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noFill/>
          <a:ln/>
        </p:spPr>
        <p:txBody>
          <a:bodyPr lIns="92075" tIns="46038" rIns="92075" bIns="46038" anchor="ctr" anchorCtr="0"/>
          <a:lstStyle/>
          <a:p>
            <a:pPr algn="l"/>
            <a:r>
              <a:rPr lang="en-US" sz="3800" dirty="0">
                <a:solidFill>
                  <a:schemeClr val="tx1"/>
                </a:solidFill>
                <a:latin typeface="Lucida Sans Unicode" panose="020B0602030504020204" pitchFamily="34" charset="0"/>
                <a:cs typeface="Lucida Sans Unicode" panose="020B0602030504020204" pitchFamily="34" charset="0"/>
              </a:rPr>
              <a:t>How did that happen?</a:t>
            </a:r>
          </a:p>
        </p:txBody>
      </p:sp>
      <p:sp>
        <p:nvSpPr>
          <p:cNvPr id="3075" name="Rectangle 3"/>
          <p:cNvSpPr>
            <a:spLocks noGrp="1" noChangeArrowheads="1"/>
          </p:cNvSpPr>
          <p:nvPr>
            <p:ph idx="1"/>
          </p:nvPr>
        </p:nvSpPr>
        <p:spPr>
          <a:noFill/>
          <a:ln/>
        </p:spPr>
        <p:txBody>
          <a:bodyPr lIns="92075" tIns="46038" rIns="92075" bIns="46038" anchor="ctr">
            <a:normAutofit/>
          </a:bodyPr>
          <a:lstStyle/>
          <a:p>
            <a:pPr marL="0" indent="0">
              <a:lnSpc>
                <a:spcPct val="125000"/>
              </a:lnSpc>
              <a:spcBef>
                <a:spcPts val="0"/>
              </a:spcBef>
              <a:spcAft>
                <a:spcPts val="2400"/>
              </a:spcAft>
              <a:buNone/>
            </a:pPr>
            <a:r>
              <a:rPr lang="en-US" sz="2600" dirty="0">
                <a:solidFill>
                  <a:schemeClr val="tx1"/>
                </a:solidFill>
                <a:latin typeface="Lucida Sans Unicode" panose="020B0602030504020204" pitchFamily="34" charset="0"/>
                <a:cs typeface="Lucida Sans Unicode" panose="020B0602030504020204" pitchFamily="34" charset="0"/>
              </a:rPr>
              <a:t>Some fathers and mothers must have done a poor job teaching their children.</a:t>
            </a:r>
          </a:p>
          <a:p>
            <a:pPr lvl="1">
              <a:lnSpc>
                <a:spcPct val="125000"/>
              </a:lnSpc>
              <a:spcBef>
                <a:spcPts val="0"/>
              </a:spcBef>
              <a:spcAft>
                <a:spcPts val="24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Despite the Lord’s repeated instructions:</a:t>
            </a:r>
            <a:br>
              <a:rPr lang="en-US" sz="2400" dirty="0">
                <a:solidFill>
                  <a:schemeClr val="tx1"/>
                </a:solidFill>
                <a:latin typeface="Lucida Sans Unicode" panose="020B0602030504020204" pitchFamily="34" charset="0"/>
                <a:cs typeface="Lucida Sans Unicode" panose="020B0602030504020204" pitchFamily="34" charset="0"/>
              </a:rPr>
            </a:br>
            <a:r>
              <a:rPr lang="en-US" sz="2400" dirty="0">
                <a:solidFill>
                  <a:schemeClr val="tx1"/>
                </a:solidFill>
                <a:latin typeface="Lucida Sans Unicode" panose="020B0602030504020204" pitchFamily="34" charset="0"/>
                <a:cs typeface="Lucida Sans Unicode" panose="020B0602030504020204" pitchFamily="34" charset="0"/>
              </a:rPr>
              <a:t>Deuteronomy 6:4-9; 4:9-10; 11:1-2, 18-19.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07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noFill/>
          <a:ln/>
        </p:spPr>
        <p:txBody>
          <a:bodyPr lIns="92075" tIns="46038" rIns="92075" bIns="46038" anchor="ctr" anchorCtr="0"/>
          <a:lstStyle/>
          <a:p>
            <a:pPr algn="l"/>
            <a:r>
              <a:rPr lang="en-US" sz="3800" dirty="0">
                <a:solidFill>
                  <a:schemeClr val="tx1"/>
                </a:solidFill>
                <a:latin typeface="Lucida Sans Unicode" panose="020B0602030504020204" pitchFamily="34" charset="0"/>
                <a:cs typeface="Lucida Sans Unicode" panose="020B0602030504020204" pitchFamily="34" charset="0"/>
              </a:rPr>
              <a:t>How did that happen?</a:t>
            </a:r>
          </a:p>
        </p:txBody>
      </p:sp>
      <p:sp>
        <p:nvSpPr>
          <p:cNvPr id="3075" name="Rectangle 3"/>
          <p:cNvSpPr>
            <a:spLocks noGrp="1" noChangeArrowheads="1"/>
          </p:cNvSpPr>
          <p:nvPr>
            <p:ph idx="1"/>
          </p:nvPr>
        </p:nvSpPr>
        <p:spPr>
          <a:noFill/>
          <a:ln/>
        </p:spPr>
        <p:txBody>
          <a:bodyPr lIns="92075" tIns="46038" rIns="92075" bIns="46038" anchor="ctr">
            <a:normAutofit/>
          </a:bodyPr>
          <a:lstStyle/>
          <a:p>
            <a:pPr marL="0" indent="0">
              <a:lnSpc>
                <a:spcPct val="125000"/>
              </a:lnSpc>
              <a:spcBef>
                <a:spcPts val="0"/>
              </a:spcBef>
              <a:spcAft>
                <a:spcPts val="2400"/>
              </a:spcAft>
              <a:buNone/>
            </a:pPr>
            <a:r>
              <a:rPr lang="en-US" sz="2600" dirty="0">
                <a:solidFill>
                  <a:schemeClr val="tx1"/>
                </a:solidFill>
                <a:latin typeface="Lucida Sans Unicode" panose="020B0602030504020204" pitchFamily="34" charset="0"/>
                <a:cs typeface="Lucida Sans Unicode" panose="020B0602030504020204" pitchFamily="34" charset="0"/>
              </a:rPr>
              <a:t>And perhaps others who were charged with teaching did a poor job.</a:t>
            </a:r>
          </a:p>
          <a:p>
            <a:pPr lvl="1">
              <a:lnSpc>
                <a:spcPct val="125000"/>
              </a:lnSpc>
              <a:spcBef>
                <a:spcPts val="0"/>
              </a:spcBef>
              <a:spcAft>
                <a:spcPts val="24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Leviticus 10:8-11.</a:t>
            </a:r>
          </a:p>
          <a:p>
            <a:pPr>
              <a:lnSpc>
                <a:spcPct val="125000"/>
              </a:lnSpc>
              <a:spcBef>
                <a:spcPts val="0"/>
              </a:spcBef>
              <a:spcAft>
                <a:spcPts val="2400"/>
              </a:spcAft>
            </a:pPr>
            <a:r>
              <a:rPr lang="en-US" sz="2600" dirty="0">
                <a:solidFill>
                  <a:schemeClr val="tx1"/>
                </a:solidFill>
                <a:latin typeface="Lucida Sans Unicode" panose="020B0602030504020204" pitchFamily="34" charset="0"/>
                <a:cs typeface="Lucida Sans Unicode" panose="020B0602030504020204" pitchFamily="34" charset="0"/>
              </a:rPr>
              <a:t>Maybe some children didn’t listen very well and sought counsel elsewhere (“wearied with your many counsels”—Isa 47:13).</a:t>
            </a:r>
          </a:p>
        </p:txBody>
      </p:sp>
    </p:spTree>
    <p:extLst>
      <p:ext uri="{BB962C8B-B14F-4D97-AF65-F5344CB8AC3E}">
        <p14:creationId xmlns:p14="http://schemas.microsoft.com/office/powerpoint/2010/main" val="285496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07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ln/>
        </p:spPr>
        <p:txBody>
          <a:bodyPr lIns="92075" tIns="46038" rIns="92075" bIns="46038" anchor="ctr" anchorCtr="0">
            <a:normAutofit/>
          </a:bodyPr>
          <a:lstStyle/>
          <a:p>
            <a:pPr algn="l"/>
            <a:r>
              <a:rPr lang="en-US" sz="3600" dirty="0">
                <a:solidFill>
                  <a:schemeClr val="tx1"/>
                </a:solidFill>
                <a:latin typeface="Lucida Sans Unicode" panose="020B0602030504020204" pitchFamily="34" charset="0"/>
                <a:cs typeface="Lucida Sans Unicode" panose="020B0602030504020204" pitchFamily="34" charset="0"/>
              </a:rPr>
              <a:t>Lessons</a:t>
            </a:r>
          </a:p>
        </p:txBody>
      </p:sp>
      <p:sp>
        <p:nvSpPr>
          <p:cNvPr id="4099" name="Rectangle 3"/>
          <p:cNvSpPr>
            <a:spLocks noGrp="1" noChangeArrowheads="1"/>
          </p:cNvSpPr>
          <p:nvPr>
            <p:ph idx="1"/>
          </p:nvPr>
        </p:nvSpPr>
        <p:spPr>
          <a:xfrm>
            <a:off x="822959" y="1845734"/>
            <a:ext cx="7543801" cy="4326466"/>
          </a:xfrm>
          <a:noFill/>
          <a:ln/>
        </p:spPr>
        <p:txBody>
          <a:bodyPr lIns="92075" tIns="46038" rIns="92075" bIns="46038">
            <a:noAutofit/>
          </a:bodyPr>
          <a:lstStyle/>
          <a:p>
            <a:pPr marL="0" indent="0">
              <a:lnSpc>
                <a:spcPct val="114000"/>
              </a:lnSpc>
              <a:spcBef>
                <a:spcPts val="0"/>
              </a:spcBef>
              <a:spcAft>
                <a:spcPts val="1800"/>
              </a:spcAft>
              <a:buNone/>
            </a:pPr>
            <a:r>
              <a:rPr lang="en-US" sz="2400" dirty="0">
                <a:solidFill>
                  <a:schemeClr val="tx1"/>
                </a:solidFill>
                <a:latin typeface="Lucida Sans Unicode" panose="020B0602030504020204" pitchFamily="34" charset="0"/>
                <a:cs typeface="Lucida Sans Unicode" panose="020B0602030504020204" pitchFamily="34" charset="0"/>
              </a:rPr>
              <a:t>The fate of the next generation, at least to a certain extent, is in our hands. How well are we doing?</a:t>
            </a:r>
          </a:p>
          <a:p>
            <a:pPr lvl="1">
              <a:lnSpc>
                <a:spcPct val="114000"/>
              </a:lnSpc>
              <a:spcBef>
                <a:spcPts val="0"/>
              </a:spcBef>
              <a:spcAft>
                <a:spcPts val="1800"/>
              </a:spcAft>
              <a:buClrTx/>
              <a:buFont typeface="Arial" panose="020B0604020202020204" pitchFamily="34" charset="0"/>
              <a:buChar char="•"/>
            </a:pPr>
            <a:r>
              <a:rPr lang="en-US" sz="2300" dirty="0">
                <a:solidFill>
                  <a:schemeClr val="tx1"/>
                </a:solidFill>
                <a:latin typeface="Lucida Sans Unicode" panose="020B0602030504020204" pitchFamily="34" charset="0"/>
                <a:cs typeface="Lucida Sans Unicode" panose="020B0602030504020204" pitchFamily="34" charset="0"/>
              </a:rPr>
              <a:t>Joshua: “As for me </a:t>
            </a:r>
            <a:r>
              <a:rPr lang="en-US" sz="2300" u="sng" dirty="0">
                <a:solidFill>
                  <a:schemeClr val="tx1"/>
                </a:solidFill>
                <a:latin typeface="Lucida Sans Unicode" panose="020B0602030504020204" pitchFamily="34" charset="0"/>
                <a:cs typeface="Lucida Sans Unicode" panose="020B0602030504020204" pitchFamily="34" charset="0"/>
              </a:rPr>
              <a:t>and my house</a:t>
            </a:r>
            <a:r>
              <a:rPr lang="en-US" sz="2300" dirty="0">
                <a:solidFill>
                  <a:schemeClr val="tx1"/>
                </a:solidFill>
                <a:latin typeface="Lucida Sans Unicode" panose="020B0602030504020204" pitchFamily="34" charset="0"/>
                <a:cs typeface="Lucida Sans Unicode" panose="020B0602030504020204" pitchFamily="34" charset="0"/>
              </a:rPr>
              <a:t>, we will serve the Lord” (Joshua 24:15).</a:t>
            </a:r>
          </a:p>
          <a:p>
            <a:pPr lvl="1">
              <a:lnSpc>
                <a:spcPct val="114000"/>
              </a:lnSpc>
              <a:spcBef>
                <a:spcPts val="0"/>
              </a:spcBef>
              <a:spcAft>
                <a:spcPts val="1800"/>
              </a:spcAft>
              <a:buClrTx/>
              <a:buFont typeface="Arial" panose="020B0604020202020204" pitchFamily="34" charset="0"/>
              <a:buChar char="•"/>
            </a:pPr>
            <a:r>
              <a:rPr lang="en-US" sz="2300" dirty="0">
                <a:solidFill>
                  <a:schemeClr val="tx1"/>
                </a:solidFill>
                <a:latin typeface="Lucida Sans Unicode" panose="020B0602030504020204" pitchFamily="34" charset="0"/>
                <a:cs typeface="Lucida Sans Unicode" panose="020B0602030504020204" pitchFamily="34" charset="0"/>
              </a:rPr>
              <a:t>Can the same be said of our children that was said of Timothy? (2 Timothy 3:15).</a:t>
            </a:r>
          </a:p>
          <a:p>
            <a:pPr lvl="1">
              <a:lnSpc>
                <a:spcPct val="114000"/>
              </a:lnSpc>
              <a:spcBef>
                <a:spcPts val="0"/>
              </a:spcBef>
              <a:spcAft>
                <a:spcPts val="1800"/>
              </a:spcAft>
              <a:buClrTx/>
              <a:buFont typeface="Arial" panose="020B0604020202020204" pitchFamily="34" charset="0"/>
              <a:buChar char="•"/>
            </a:pPr>
            <a:r>
              <a:rPr lang="en-US" sz="2300" dirty="0">
                <a:solidFill>
                  <a:schemeClr val="tx1"/>
                </a:solidFill>
                <a:latin typeface="Lucida Sans Unicode" panose="020B0602030504020204" pitchFamily="34" charset="0"/>
                <a:cs typeface="Lucida Sans Unicode" panose="020B0602030504020204" pitchFamily="34" charset="0"/>
              </a:rPr>
              <a:t>Are we obeying Ephesians 6:4?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99">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ln/>
        </p:spPr>
        <p:txBody>
          <a:bodyPr lIns="92075" tIns="46038" rIns="92075" bIns="46038" anchor="ctr" anchorCtr="0">
            <a:normAutofit/>
          </a:bodyPr>
          <a:lstStyle/>
          <a:p>
            <a:pPr algn="l"/>
            <a:r>
              <a:rPr lang="en-US" sz="3600" dirty="0">
                <a:solidFill>
                  <a:schemeClr val="tx1"/>
                </a:solidFill>
                <a:latin typeface="Lucida Sans Unicode" panose="020B0602030504020204" pitchFamily="34" charset="0"/>
                <a:cs typeface="Lucida Sans Unicode" panose="020B0602030504020204" pitchFamily="34" charset="0"/>
              </a:rPr>
              <a:t>Lessons</a:t>
            </a:r>
          </a:p>
        </p:txBody>
      </p:sp>
      <p:sp>
        <p:nvSpPr>
          <p:cNvPr id="4099" name="Rectangle 3"/>
          <p:cNvSpPr>
            <a:spLocks noGrp="1" noChangeArrowheads="1"/>
          </p:cNvSpPr>
          <p:nvPr>
            <p:ph idx="1"/>
          </p:nvPr>
        </p:nvSpPr>
        <p:spPr>
          <a:xfrm>
            <a:off x="822959" y="1845734"/>
            <a:ext cx="7543801" cy="4326466"/>
          </a:xfrm>
          <a:noFill/>
          <a:ln/>
        </p:spPr>
        <p:txBody>
          <a:bodyPr lIns="92075" tIns="46038" rIns="92075" bIns="46038">
            <a:noAutofit/>
          </a:bodyPr>
          <a:lstStyle/>
          <a:p>
            <a:pPr marL="0" indent="0">
              <a:lnSpc>
                <a:spcPct val="114000"/>
              </a:lnSpc>
              <a:spcBef>
                <a:spcPts val="0"/>
              </a:spcBef>
              <a:spcAft>
                <a:spcPts val="1800"/>
              </a:spcAft>
              <a:buNone/>
            </a:pPr>
            <a:r>
              <a:rPr lang="en-US" sz="2400" dirty="0">
                <a:solidFill>
                  <a:schemeClr val="tx1"/>
                </a:solidFill>
                <a:latin typeface="Lucida Sans Unicode" panose="020B0602030504020204" pitchFamily="34" charset="0"/>
                <a:cs typeface="Lucida Sans Unicode" panose="020B0602030504020204" pitchFamily="34" charset="0"/>
              </a:rPr>
              <a:t>Our greatest joy should be to see our “children” walking in the truth (3 John 1:4), even those we may not “see.”</a:t>
            </a:r>
          </a:p>
          <a:p>
            <a:pPr lvl="1">
              <a:lnSpc>
                <a:spcPct val="114000"/>
              </a:lnSpc>
              <a:spcBef>
                <a:spcPts val="0"/>
              </a:spcBef>
              <a:spcAft>
                <a:spcPts val="1800"/>
              </a:spcAft>
              <a:buClrTx/>
              <a:buFont typeface="Arial" panose="020B0604020202020204" pitchFamily="34" charset="0"/>
              <a:buChar char="•"/>
            </a:pPr>
            <a:r>
              <a:rPr lang="en-US" sz="2300" dirty="0">
                <a:solidFill>
                  <a:schemeClr val="tx1"/>
                </a:solidFill>
                <a:latin typeface="Lucida Sans Unicode" panose="020B0602030504020204" pitchFamily="34" charset="0"/>
                <a:cs typeface="Lucida Sans Unicode" panose="020B0602030504020204" pitchFamily="34" charset="0"/>
              </a:rPr>
              <a:t>Application to elders?</a:t>
            </a:r>
          </a:p>
          <a:p>
            <a:pPr lvl="1">
              <a:lnSpc>
                <a:spcPct val="114000"/>
              </a:lnSpc>
              <a:spcBef>
                <a:spcPts val="0"/>
              </a:spcBef>
              <a:spcAft>
                <a:spcPts val="1800"/>
              </a:spcAft>
              <a:buClrTx/>
              <a:buFont typeface="Arial" panose="020B0604020202020204" pitchFamily="34" charset="0"/>
              <a:buChar char="•"/>
            </a:pPr>
            <a:r>
              <a:rPr lang="en-US" sz="2300" dirty="0">
                <a:solidFill>
                  <a:schemeClr val="tx1"/>
                </a:solidFill>
                <a:latin typeface="Lucida Sans Unicode" panose="020B0602030504020204" pitchFamily="34" charset="0"/>
                <a:cs typeface="Lucida Sans Unicode" panose="020B0602030504020204" pitchFamily="34" charset="0"/>
              </a:rPr>
              <a:t>Teachers/Preachers?</a:t>
            </a:r>
          </a:p>
          <a:p>
            <a:pPr marL="0" indent="0">
              <a:lnSpc>
                <a:spcPct val="114000"/>
              </a:lnSpc>
              <a:spcBef>
                <a:spcPts val="0"/>
              </a:spcBef>
              <a:spcAft>
                <a:spcPts val="1800"/>
              </a:spcAft>
              <a:buClrTx/>
              <a:buNone/>
            </a:pPr>
            <a:r>
              <a:rPr lang="en-US" sz="2500" dirty="0">
                <a:solidFill>
                  <a:schemeClr val="tx1"/>
                </a:solidFill>
                <a:latin typeface="Lucida Sans Unicode" panose="020B0602030504020204" pitchFamily="34" charset="0"/>
                <a:cs typeface="Lucida Sans Unicode" panose="020B0602030504020204" pitchFamily="34" charset="0"/>
              </a:rPr>
              <a:t>Children, don’t lose your appetite for the word of God. Don’t go looking for teachers that fit your own desires (2 Timothy 4:3-4).</a:t>
            </a:r>
          </a:p>
        </p:txBody>
      </p:sp>
    </p:spTree>
    <p:extLst>
      <p:ext uri="{BB962C8B-B14F-4D97-AF65-F5344CB8AC3E}">
        <p14:creationId xmlns:p14="http://schemas.microsoft.com/office/powerpoint/2010/main" val="1638903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99">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lIns="92075" tIns="46038" rIns="92075" bIns="46038" anchor="ctr" anchorCtr="0">
            <a:normAutofit/>
          </a:bodyPr>
          <a:lstStyle/>
          <a:p>
            <a:pPr algn="l"/>
            <a:r>
              <a:rPr lang="en-US" sz="3600" dirty="0">
                <a:solidFill>
                  <a:schemeClr val="tx1"/>
                </a:solidFill>
                <a:latin typeface="Lucida Sans Unicode" panose="020B0602030504020204" pitchFamily="34" charset="0"/>
                <a:cs typeface="Lucida Sans Unicode" panose="020B0602030504020204" pitchFamily="34" charset="0"/>
              </a:rPr>
              <a:t>If We Fail…</a:t>
            </a:r>
          </a:p>
        </p:txBody>
      </p:sp>
      <p:sp>
        <p:nvSpPr>
          <p:cNvPr id="5123" name="Rectangle 3"/>
          <p:cNvSpPr>
            <a:spLocks noGrp="1" noChangeArrowheads="1"/>
          </p:cNvSpPr>
          <p:nvPr>
            <p:ph idx="1"/>
          </p:nvPr>
        </p:nvSpPr>
        <p:spPr>
          <a:noFill/>
          <a:ln/>
        </p:spPr>
        <p:txBody>
          <a:bodyPr lIns="92075" tIns="46038" rIns="92075" bIns="46038">
            <a:normAutofit/>
          </a:bodyPr>
          <a:lstStyle/>
          <a:p>
            <a:pPr marL="0" indent="0">
              <a:lnSpc>
                <a:spcPct val="125000"/>
              </a:lnSpc>
              <a:spcBef>
                <a:spcPts val="0"/>
              </a:spcBef>
              <a:spcAft>
                <a:spcPts val="1200"/>
              </a:spcAft>
              <a:buNone/>
            </a:pPr>
            <a:r>
              <a:rPr lang="en-US" sz="2400" dirty="0">
                <a:solidFill>
                  <a:schemeClr val="tx1"/>
                </a:solidFill>
                <a:latin typeface="Lucida Sans Unicode" panose="020B0602030504020204" pitchFamily="34" charset="0"/>
                <a:cs typeface="Lucida Sans Unicode" panose="020B0602030504020204" pitchFamily="34" charset="0"/>
              </a:rPr>
              <a:t>Our children will learn to serve something or someone else.</a:t>
            </a:r>
          </a:p>
          <a:p>
            <a:pPr lvl="1">
              <a:lnSpc>
                <a:spcPct val="125000"/>
              </a:lnSpc>
              <a:spcBef>
                <a:spcPts val="0"/>
              </a:spcBef>
              <a:spcAft>
                <a:spcPts val="12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Judges 2:11-14.</a:t>
            </a:r>
          </a:p>
          <a:p>
            <a:pPr lvl="1">
              <a:lnSpc>
                <a:spcPct val="125000"/>
              </a:lnSpc>
              <a:spcBef>
                <a:spcPts val="0"/>
              </a:spcBef>
              <a:spcAft>
                <a:spcPts val="12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Fill their hearts with God’s word, or they’ll fill it with something else.</a:t>
            </a:r>
          </a:p>
          <a:p>
            <a:pPr lvl="1">
              <a:lnSpc>
                <a:spcPct val="125000"/>
              </a:lnSpc>
              <a:spcBef>
                <a:spcPts val="0"/>
              </a:spcBef>
              <a:spcAft>
                <a:spcPts val="12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“Think on these things” (Phil. 4:8); “guard your heart with all diligence” (Prov. 4:23).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chor="ctr">
            <a:normAutofit/>
          </a:bodyPr>
          <a:lstStyle/>
          <a:p>
            <a:pPr algn="l"/>
            <a:r>
              <a:rPr lang="en-US" sz="3600" dirty="0">
                <a:solidFill>
                  <a:schemeClr val="tx1"/>
                </a:solidFill>
                <a:latin typeface="Lucida Sans Unicode" panose="020B0602030504020204" pitchFamily="34" charset="0"/>
                <a:cs typeface="Lucida Sans Unicode" panose="020B0602030504020204" pitchFamily="34" charset="0"/>
              </a:rPr>
              <a:t>Conclusion</a:t>
            </a:r>
          </a:p>
        </p:txBody>
      </p:sp>
      <p:sp>
        <p:nvSpPr>
          <p:cNvPr id="15363" name="Rectangle 3"/>
          <p:cNvSpPr>
            <a:spLocks noGrp="1" noChangeArrowheads="1"/>
          </p:cNvSpPr>
          <p:nvPr>
            <p:ph idx="1"/>
          </p:nvPr>
        </p:nvSpPr>
        <p:spPr/>
        <p:txBody>
          <a:bodyPr anchor="ctr">
            <a:normAutofit/>
          </a:bodyPr>
          <a:lstStyle/>
          <a:p>
            <a:pPr>
              <a:lnSpc>
                <a:spcPct val="130000"/>
              </a:lnSpc>
              <a:spcBef>
                <a:spcPts val="0"/>
              </a:spcBef>
              <a:spcAft>
                <a:spcPts val="0"/>
              </a:spcAft>
            </a:pPr>
            <a:r>
              <a:rPr lang="en-US" sz="3200" dirty="0">
                <a:solidFill>
                  <a:schemeClr val="tx1"/>
                </a:solidFill>
                <a:latin typeface="Lucida Sans Unicode" panose="020B0602030504020204" pitchFamily="34" charset="0"/>
                <a:cs typeface="Lucida Sans Unicode" panose="020B0602030504020204" pitchFamily="34" charset="0"/>
              </a:rPr>
              <a:t>Psalms 78:1-8; 71:17-18.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625</TotalTime>
  <Words>347</Words>
  <Application>Microsoft Office PowerPoint</Application>
  <PresentationFormat>On-screen Show (4:3)</PresentationFormat>
  <Paragraphs>28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Lucida Sans Unicode</vt:lpstr>
      <vt:lpstr>Retrospect</vt:lpstr>
      <vt:lpstr>PowerPoint Presentation</vt:lpstr>
      <vt:lpstr>How did that happen?</vt:lpstr>
      <vt:lpstr>How did that happen?</vt:lpstr>
      <vt:lpstr>Lessons</vt:lpstr>
      <vt:lpstr>Lessons</vt:lpstr>
      <vt:lpstr>If We Fail…</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Lamar Smith</dc:creator>
  <cp:lastModifiedBy>William Gibson</cp:lastModifiedBy>
  <cp:revision>14</cp:revision>
  <cp:lastPrinted>2022-05-26T17:19:55Z</cp:lastPrinted>
  <dcterms:created xsi:type="dcterms:W3CDTF">1999-09-03T18:45:50Z</dcterms:created>
  <dcterms:modified xsi:type="dcterms:W3CDTF">2022-05-26T17:33:52Z</dcterms:modified>
</cp:coreProperties>
</file>