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0" r:id="rId5"/>
    <p:sldId id="261" r:id="rId6"/>
    <p:sldId id="262" r:id="rId7"/>
    <p:sldId id="259"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155" autoAdjust="0"/>
  </p:normalViewPr>
  <p:slideViewPr>
    <p:cSldViewPr>
      <p:cViewPr varScale="1">
        <p:scale>
          <a:sx n="63" d="100"/>
          <a:sy n="63" d="100"/>
        </p:scale>
        <p:origin x="29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D8998-1F6C-4AEB-BE3E-A8F2021FDB19}" type="datetimeFigureOut">
              <a:rPr lang="en-US" smtClean="0"/>
              <a:t>7/8/2022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64923-12EF-44DE-BA7B-A39C6A8F8293}" type="slidenum">
              <a:rPr lang="en-US" smtClean="0"/>
              <a:t>‹#›</a:t>
            </a:fld>
            <a:endParaRPr lang="en-US"/>
          </a:p>
        </p:txBody>
      </p:sp>
    </p:spTree>
    <p:extLst>
      <p:ext uri="{BB962C8B-B14F-4D97-AF65-F5344CB8AC3E}">
        <p14:creationId xmlns:p14="http://schemas.microsoft.com/office/powerpoint/2010/main" val="1887389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Follow</a:t>
            </a:r>
            <a:r>
              <a:rPr lang="en-US" baseline="0" dirty="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a:t>In Me, or abide in Me, in the vine. To be in Christ, must die first (John 12:24-25). Culminates in baptism (Gal. 3:27). For fruit that really matters, see 15:16; 4:34-36. Community service, projects, </a:t>
            </a:r>
            <a:r>
              <a:rPr lang="en-US" baseline="0" dirty="0" err="1"/>
              <a:t>etc</a:t>
            </a:r>
            <a:r>
              <a:rPr lang="en-US" baseline="0" dirty="0"/>
              <a:t>—implications only for this life. Our goal goes beyond making the world a better place.</a:t>
            </a:r>
          </a:p>
          <a:p>
            <a:pPr marL="228600" indent="-228600">
              <a:buAutoNum type="arabicPeriod"/>
            </a:pPr>
            <a:r>
              <a:rPr lang="en-US" baseline="0" dirty="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a:t>John 15:8. It’s His words, His love, His character, His sacrifice that redeemed us from the slavery 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2</a:t>
            </a:fld>
            <a:endParaRPr lang="en-US"/>
          </a:p>
        </p:txBody>
      </p:sp>
    </p:spTree>
    <p:extLst>
      <p:ext uri="{BB962C8B-B14F-4D97-AF65-F5344CB8AC3E}">
        <p14:creationId xmlns:p14="http://schemas.microsoft.com/office/powerpoint/2010/main" val="117357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Follow</a:t>
            </a:r>
            <a:r>
              <a:rPr lang="en-US" baseline="0" dirty="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a:t>In Me, or abide in Me, in the vine. To be in Christ, must die first (John 12:24-25). Culminates in baptism (Gal. 3:27). For fruit that really matters, see 15:16; 4:34-36. Community service, projects, </a:t>
            </a:r>
            <a:r>
              <a:rPr lang="en-US" baseline="0" dirty="0" err="1"/>
              <a:t>etc</a:t>
            </a:r>
            <a:r>
              <a:rPr lang="en-US" baseline="0" dirty="0"/>
              <a:t>—implications only for this life. Our goal goes beyond making the world a better place.</a:t>
            </a:r>
          </a:p>
          <a:p>
            <a:pPr marL="228600" indent="-228600">
              <a:buAutoNum type="arabicPeriod"/>
            </a:pPr>
            <a:r>
              <a:rPr lang="en-US" baseline="0" dirty="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a:t>John 15:8. It’s His words, His love, His character, His sacrifice that redeemed us from the slavery 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3</a:t>
            </a:fld>
            <a:endParaRPr lang="en-US"/>
          </a:p>
        </p:txBody>
      </p:sp>
    </p:spTree>
    <p:extLst>
      <p:ext uri="{BB962C8B-B14F-4D97-AF65-F5344CB8AC3E}">
        <p14:creationId xmlns:p14="http://schemas.microsoft.com/office/powerpoint/2010/main" val="56916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Follow</a:t>
            </a:r>
            <a:r>
              <a:rPr lang="en-US" baseline="0" dirty="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a:t>In Me, or abide in Me, in the vine. To be in Christ, must die first (John 12:24-25). Culminates in baptism (Gal. 3:27). For fruit that really matters, see 15:16; 4:34-36. Community service, projects, </a:t>
            </a:r>
            <a:r>
              <a:rPr lang="en-US" baseline="0" dirty="0" err="1"/>
              <a:t>etc</a:t>
            </a:r>
            <a:r>
              <a:rPr lang="en-US" baseline="0" dirty="0"/>
              <a:t>—implications only for this life. Our goal goes beyond making the world a better place.</a:t>
            </a:r>
          </a:p>
          <a:p>
            <a:pPr marL="228600" indent="-228600">
              <a:buAutoNum type="arabicPeriod"/>
            </a:pPr>
            <a:r>
              <a:rPr lang="en-US" baseline="0" dirty="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a:t>John 15:8. It’s His words, His love, His character, His sacrifice that redeemed us from the slavery 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4</a:t>
            </a:fld>
            <a:endParaRPr lang="en-US"/>
          </a:p>
        </p:txBody>
      </p:sp>
    </p:spTree>
    <p:extLst>
      <p:ext uri="{BB962C8B-B14F-4D97-AF65-F5344CB8AC3E}">
        <p14:creationId xmlns:p14="http://schemas.microsoft.com/office/powerpoint/2010/main" val="2317309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Follow</a:t>
            </a:r>
            <a:r>
              <a:rPr lang="en-US" baseline="0" dirty="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a:t>In Me, or abide in Me, in the vine. To be in Christ, must die first (John 12:24-25). Culminates in baptism (Gal. 3:27). For fruit that really matters, see 15:16; 4:34-36. Community service, projects, </a:t>
            </a:r>
            <a:r>
              <a:rPr lang="en-US" baseline="0" dirty="0" err="1"/>
              <a:t>etc</a:t>
            </a:r>
            <a:r>
              <a:rPr lang="en-US" baseline="0" dirty="0"/>
              <a:t>—implications only for this life. Our goal goes beyond making the world a better place.</a:t>
            </a:r>
          </a:p>
          <a:p>
            <a:pPr marL="228600" indent="-228600">
              <a:buAutoNum type="arabicPeriod"/>
            </a:pPr>
            <a:r>
              <a:rPr lang="en-US" baseline="0" dirty="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a:t>John 15:8. It’s His words, His love, His character, His sacrifice that redeemed us from the slavery 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5</a:t>
            </a:fld>
            <a:endParaRPr lang="en-US"/>
          </a:p>
        </p:txBody>
      </p:sp>
    </p:spTree>
    <p:extLst>
      <p:ext uri="{BB962C8B-B14F-4D97-AF65-F5344CB8AC3E}">
        <p14:creationId xmlns:p14="http://schemas.microsoft.com/office/powerpoint/2010/main" val="1185095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Follow</a:t>
            </a:r>
            <a:r>
              <a:rPr lang="en-US" baseline="0" dirty="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a:t>In Me, or abide in Me, in the vine. To be in Christ, must die first (John 12:24-25). Culminates in baptism (Gal. 3:27). For fruit that really matters, see 15:16; 4:34-36. Community service, projects, </a:t>
            </a:r>
            <a:r>
              <a:rPr lang="en-US" baseline="0" dirty="0" err="1"/>
              <a:t>etc</a:t>
            </a:r>
            <a:r>
              <a:rPr lang="en-US" baseline="0" dirty="0"/>
              <a:t>—implications only for this life. Our goal goes beyond making the world a better place.</a:t>
            </a:r>
          </a:p>
          <a:p>
            <a:pPr marL="228600" indent="-228600">
              <a:buAutoNum type="arabicPeriod"/>
            </a:pPr>
            <a:r>
              <a:rPr lang="en-US" baseline="0" dirty="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a:t>John 15:8. It’s His words, His love, His character, His sacrifice that redeemed us from the slavery 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6</a:t>
            </a:fld>
            <a:endParaRPr lang="en-US"/>
          </a:p>
        </p:txBody>
      </p:sp>
    </p:spTree>
    <p:extLst>
      <p:ext uri="{BB962C8B-B14F-4D97-AF65-F5344CB8AC3E}">
        <p14:creationId xmlns:p14="http://schemas.microsoft.com/office/powerpoint/2010/main" val="4290310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Follow</a:t>
            </a:r>
            <a:r>
              <a:rPr lang="en-US" baseline="0" dirty="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a:t>In Me, or abide in Me, in the vine. To be in Christ, must die first (John 12:24-25). Culminates in baptism (Gal. 3:27). For fruit that really matters, see 15:16; 4:34-36. Community service, projects, </a:t>
            </a:r>
            <a:r>
              <a:rPr lang="en-US" baseline="0" dirty="0" err="1"/>
              <a:t>etc</a:t>
            </a:r>
            <a:r>
              <a:rPr lang="en-US" baseline="0" dirty="0"/>
              <a:t>—implications only for this life. Our goal goes beyond making the world a better place.</a:t>
            </a:r>
          </a:p>
          <a:p>
            <a:pPr marL="228600" indent="-228600">
              <a:buAutoNum type="arabicPeriod"/>
            </a:pPr>
            <a:r>
              <a:rPr lang="en-US" baseline="0" dirty="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a:t>John 15:8. It’s His words, His love, His character, His sacrifice that redeemed us from the slavery 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7</a:t>
            </a:fld>
            <a:endParaRPr lang="en-US"/>
          </a:p>
        </p:txBody>
      </p:sp>
    </p:spTree>
    <p:extLst>
      <p:ext uri="{BB962C8B-B14F-4D97-AF65-F5344CB8AC3E}">
        <p14:creationId xmlns:p14="http://schemas.microsoft.com/office/powerpoint/2010/main" val="2655823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Follow</a:t>
            </a:r>
            <a:r>
              <a:rPr lang="en-US" baseline="0" dirty="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a:t>In Me, or abide in Me, in the vine. To be in Christ, must die first (John 12:24-25). Culminates in baptism (Gal. 3:27). For fruit that really matters, see 15:16; 4:34-36. Community service, projects, </a:t>
            </a:r>
            <a:r>
              <a:rPr lang="en-US" baseline="0" dirty="0" err="1"/>
              <a:t>etc</a:t>
            </a:r>
            <a:r>
              <a:rPr lang="en-US" baseline="0" dirty="0"/>
              <a:t>—implications only for this life. Our goal goes beyond making the world a better place.</a:t>
            </a:r>
          </a:p>
          <a:p>
            <a:pPr marL="228600" indent="-228600">
              <a:buAutoNum type="arabicPeriod"/>
            </a:pPr>
            <a:r>
              <a:rPr lang="en-US" baseline="0" dirty="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a:t>John 15:8. It’s His words, His love, His character, His sacrifice that redeemed us from the slavery 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8</a:t>
            </a:fld>
            <a:endParaRPr lang="en-US"/>
          </a:p>
        </p:txBody>
      </p:sp>
    </p:spTree>
    <p:extLst>
      <p:ext uri="{BB962C8B-B14F-4D97-AF65-F5344CB8AC3E}">
        <p14:creationId xmlns:p14="http://schemas.microsoft.com/office/powerpoint/2010/main" val="71346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Follow</a:t>
            </a:r>
            <a:r>
              <a:rPr lang="en-US" baseline="0" dirty="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a:t>In Me, or abide in Me, in the vine. To be in Christ, must die first (John 12:24-25). Culminates in baptism (Gal. 3:27). For fruit that really matters, see 15:16; 4:34-36. Community service, projects, </a:t>
            </a:r>
            <a:r>
              <a:rPr lang="en-US" baseline="0" dirty="0" err="1"/>
              <a:t>etc</a:t>
            </a:r>
            <a:r>
              <a:rPr lang="en-US" baseline="0" dirty="0"/>
              <a:t>—implications only for this life. Our goal goes beyond making the world a better place.</a:t>
            </a:r>
          </a:p>
          <a:p>
            <a:pPr marL="228600" indent="-228600">
              <a:buAutoNum type="arabicPeriod"/>
            </a:pPr>
            <a:r>
              <a:rPr lang="en-US" baseline="0" dirty="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a:t>John 15:8. It’s His words, His love, His character, His sacrifice that redeemed us from the slavery 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9</a:t>
            </a:fld>
            <a:endParaRPr lang="en-US"/>
          </a:p>
        </p:txBody>
      </p:sp>
    </p:spTree>
    <p:extLst>
      <p:ext uri="{BB962C8B-B14F-4D97-AF65-F5344CB8AC3E}">
        <p14:creationId xmlns:p14="http://schemas.microsoft.com/office/powerpoint/2010/main" val="340326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E4D692-629A-482E-AD9B-5D396AEF77B8}"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48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E4D692-629A-482E-AD9B-5D396AEF77B8}"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235716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E4D692-629A-482E-AD9B-5D396AEF77B8}"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47334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E4D692-629A-482E-AD9B-5D396AEF77B8}"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232958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E4D692-629A-482E-AD9B-5D396AEF77B8}"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25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E4D692-629A-482E-AD9B-5D396AEF77B8}"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154409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E4D692-629A-482E-AD9B-5D396AEF77B8}" type="datetimeFigureOut">
              <a:rPr lang="en-US" smtClean="0"/>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251640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E4D692-629A-482E-AD9B-5D396AEF77B8}" type="datetimeFigureOut">
              <a:rPr lang="en-US" smtClean="0"/>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175899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E4D692-629A-482E-AD9B-5D396AEF77B8}" type="datetimeFigureOut">
              <a:rPr lang="en-US" smtClean="0"/>
              <a:t>7/8/2022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248602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3E4D692-629A-482E-AD9B-5D396AEF77B8}" type="datetimeFigureOut">
              <a:rPr lang="en-US" smtClean="0"/>
              <a:t>7/8/2022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6A6718-393C-4B49-B682-E30EA705C173}" type="slidenum">
              <a:rPr lang="en-US" smtClean="0"/>
              <a:t>‹#›</a:t>
            </a:fld>
            <a:endParaRPr lang="en-US"/>
          </a:p>
        </p:txBody>
      </p:sp>
    </p:spTree>
    <p:extLst>
      <p:ext uri="{BB962C8B-B14F-4D97-AF65-F5344CB8AC3E}">
        <p14:creationId xmlns:p14="http://schemas.microsoft.com/office/powerpoint/2010/main" val="147883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E4D692-629A-482E-AD9B-5D396AEF77B8}"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16320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3E4D692-629A-482E-AD9B-5D396AEF77B8}" type="datetimeFigureOut">
              <a:rPr lang="en-US" smtClean="0"/>
              <a:t>7/8/2022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B6A6718-393C-4B49-B682-E30EA705C17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036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400" dirty="0">
                <a:latin typeface="Lucida Sans Unicode" panose="020B0602030504020204" pitchFamily="34" charset="0"/>
                <a:cs typeface="Lucida Sans Unicode" panose="020B0602030504020204" pitchFamily="34" charset="0"/>
              </a:rPr>
              <a:t>The Vine and the Branches</a:t>
            </a:r>
          </a:p>
        </p:txBody>
      </p:sp>
      <p:sp>
        <p:nvSpPr>
          <p:cNvPr id="3" name="Subtitle 2"/>
          <p:cNvSpPr>
            <a:spLocks noGrp="1"/>
          </p:cNvSpPr>
          <p:nvPr>
            <p:ph type="subTitle" idx="1"/>
          </p:nvPr>
        </p:nvSpPr>
        <p:spPr/>
        <p:txBody>
          <a:bodyPr anchor="ctr">
            <a:normAutofit/>
          </a:bodyPr>
          <a:lstStyle/>
          <a:p>
            <a:r>
              <a:rPr lang="en-US" sz="3200">
                <a:solidFill>
                  <a:schemeClr val="tx1"/>
                </a:solidFill>
                <a:latin typeface="Lucida Sans Unicode" panose="020B0602030504020204" pitchFamily="34" charset="0"/>
                <a:cs typeface="Lucida Sans Unicode" panose="020B0602030504020204" pitchFamily="34" charset="0"/>
              </a:rPr>
              <a:t>John 15:1-27</a:t>
            </a:r>
            <a:endParaRPr lang="en-US" sz="3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84169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Lucida Sans Unicode" panose="020B0602030504020204" pitchFamily="34" charset="0"/>
                <a:cs typeface="Lucida Sans Unicode" panose="020B0602030504020204" pitchFamily="34" charset="0"/>
              </a:rPr>
              <a:t>Lessons</a:t>
            </a:r>
          </a:p>
        </p:txBody>
      </p:sp>
      <p:sp>
        <p:nvSpPr>
          <p:cNvPr id="3" name="Content Placeholder 2"/>
          <p:cNvSpPr>
            <a:spLocks noGrp="1"/>
          </p:cNvSpPr>
          <p:nvPr>
            <p:ph idx="1"/>
          </p:nvPr>
        </p:nvSpPr>
        <p:spPr/>
        <p:txBody>
          <a:bodyPr anchor="ctr">
            <a:normAutofit/>
          </a:bodyPr>
          <a:lstStyle/>
          <a:p>
            <a:pPr marL="457200" indent="-457200">
              <a:lnSpc>
                <a:spcPct val="125000"/>
              </a:lnSpc>
              <a:spcBef>
                <a:spcPts val="0"/>
              </a:spcBef>
              <a:spcAft>
                <a:spcPts val="0"/>
              </a:spcAft>
              <a:buClrTx/>
              <a:buFont typeface="+mj-lt"/>
              <a:buAutoNum type="arabicPeriod"/>
            </a:pPr>
            <a:r>
              <a:rPr lang="en-US" sz="2800" dirty="0">
                <a:latin typeface="Lucida Sans Unicode" panose="020B0602030504020204" pitchFamily="34" charset="0"/>
                <a:cs typeface="Lucida Sans Unicode" panose="020B0602030504020204" pitchFamily="34" charset="0"/>
              </a:rPr>
              <a:t>The branches of which Jesus speaks in this passage are NOT the various denominations.</a:t>
            </a:r>
          </a:p>
        </p:txBody>
      </p:sp>
    </p:spTree>
    <p:extLst>
      <p:ext uri="{BB962C8B-B14F-4D97-AF65-F5344CB8AC3E}">
        <p14:creationId xmlns:p14="http://schemas.microsoft.com/office/powerpoint/2010/main" val="262287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Lucida Sans Unicode" panose="020B0602030504020204" pitchFamily="34" charset="0"/>
                <a:cs typeface="Lucida Sans Unicode" panose="020B0602030504020204" pitchFamily="34" charset="0"/>
              </a:rPr>
              <a:t>Lessons</a:t>
            </a:r>
          </a:p>
        </p:txBody>
      </p:sp>
      <p:sp>
        <p:nvSpPr>
          <p:cNvPr id="3" name="Content Placeholder 2"/>
          <p:cNvSpPr>
            <a:spLocks noGrp="1"/>
          </p:cNvSpPr>
          <p:nvPr>
            <p:ph idx="1"/>
          </p:nvPr>
        </p:nvSpPr>
        <p:spPr/>
        <p:txBody>
          <a:bodyPr anchor="ctr">
            <a:normAutofit/>
          </a:bodyPr>
          <a:lstStyle/>
          <a:p>
            <a:pPr marL="457200" indent="-457200">
              <a:lnSpc>
                <a:spcPct val="125000"/>
              </a:lnSpc>
              <a:spcBef>
                <a:spcPts val="0"/>
              </a:spcBef>
              <a:spcAft>
                <a:spcPts val="0"/>
              </a:spcAft>
              <a:buClrTx/>
              <a:buFont typeface="+mj-lt"/>
              <a:buAutoNum type="arabicPeriod" startAt="2"/>
            </a:pPr>
            <a:r>
              <a:rPr lang="en-US" sz="2800" dirty="0">
                <a:latin typeface="Lucida Sans Unicode" panose="020B0602030504020204" pitchFamily="34" charset="0"/>
                <a:cs typeface="Lucida Sans Unicode" panose="020B0602030504020204" pitchFamily="34" charset="0"/>
              </a:rPr>
              <a:t>To make any real difference, to bear the kind of fruit that really matters, we must abide in the vine—we must be in Christ.</a:t>
            </a:r>
          </a:p>
        </p:txBody>
      </p:sp>
    </p:spTree>
    <p:extLst>
      <p:ext uri="{BB962C8B-B14F-4D97-AF65-F5344CB8AC3E}">
        <p14:creationId xmlns:p14="http://schemas.microsoft.com/office/powerpoint/2010/main" val="229686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Lucida Sans Unicode" panose="020B0602030504020204" pitchFamily="34" charset="0"/>
                <a:cs typeface="Lucida Sans Unicode" panose="020B0602030504020204" pitchFamily="34" charset="0"/>
              </a:rPr>
              <a:t>Lessons</a:t>
            </a:r>
          </a:p>
        </p:txBody>
      </p:sp>
      <p:sp>
        <p:nvSpPr>
          <p:cNvPr id="3" name="Content Placeholder 2"/>
          <p:cNvSpPr>
            <a:spLocks noGrp="1"/>
          </p:cNvSpPr>
          <p:nvPr>
            <p:ph idx="1"/>
          </p:nvPr>
        </p:nvSpPr>
        <p:spPr/>
        <p:txBody>
          <a:bodyPr anchor="ctr">
            <a:normAutofit/>
          </a:bodyPr>
          <a:lstStyle/>
          <a:p>
            <a:pPr marL="514350" indent="-514350">
              <a:lnSpc>
                <a:spcPct val="125000"/>
              </a:lnSpc>
              <a:spcBef>
                <a:spcPts val="0"/>
              </a:spcBef>
              <a:spcAft>
                <a:spcPts val="0"/>
              </a:spcAft>
              <a:buClrTx/>
              <a:buFont typeface="+mj-lt"/>
              <a:buAutoNum type="arabicPeriod" startAt="3"/>
            </a:pPr>
            <a:r>
              <a:rPr lang="en-US" sz="2800" dirty="0">
                <a:latin typeface="Lucida Sans Unicode" panose="020B0602030504020204" pitchFamily="34" charset="0"/>
                <a:cs typeface="Lucida Sans Unicode" panose="020B0602030504020204" pitchFamily="34" charset="0"/>
              </a:rPr>
              <a:t>Abiding in Jesus means much more than just being baptized into Christ.</a:t>
            </a:r>
          </a:p>
        </p:txBody>
      </p:sp>
    </p:spTree>
    <p:extLst>
      <p:ext uri="{BB962C8B-B14F-4D97-AF65-F5344CB8AC3E}">
        <p14:creationId xmlns:p14="http://schemas.microsoft.com/office/powerpoint/2010/main" val="95243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Lucida Sans Unicode" panose="020B0602030504020204" pitchFamily="34" charset="0"/>
                <a:cs typeface="Lucida Sans Unicode" panose="020B0602030504020204" pitchFamily="34" charset="0"/>
              </a:rPr>
              <a:t>Lessons</a:t>
            </a:r>
          </a:p>
        </p:txBody>
      </p:sp>
      <p:sp>
        <p:nvSpPr>
          <p:cNvPr id="3" name="Content Placeholder 2"/>
          <p:cNvSpPr>
            <a:spLocks noGrp="1"/>
          </p:cNvSpPr>
          <p:nvPr>
            <p:ph idx="1"/>
          </p:nvPr>
        </p:nvSpPr>
        <p:spPr/>
        <p:txBody>
          <a:bodyPr anchor="ctr">
            <a:normAutofit/>
          </a:bodyPr>
          <a:lstStyle/>
          <a:p>
            <a:pPr marL="514350" indent="-514350">
              <a:lnSpc>
                <a:spcPct val="125000"/>
              </a:lnSpc>
              <a:spcBef>
                <a:spcPts val="0"/>
              </a:spcBef>
              <a:spcAft>
                <a:spcPts val="0"/>
              </a:spcAft>
              <a:buClrTx/>
              <a:buFont typeface="+mj-lt"/>
              <a:buAutoNum type="arabicPeriod" startAt="4"/>
            </a:pPr>
            <a:r>
              <a:rPr lang="en-US" sz="2800" dirty="0">
                <a:latin typeface="Lucida Sans Unicode" panose="020B0602030504020204" pitchFamily="34" charset="0"/>
                <a:cs typeface="Lucida Sans Unicode" panose="020B0602030504020204" pitchFamily="34" charset="0"/>
              </a:rPr>
              <a:t>The goal is not to bear a little fruit here and there, but to bear “much fruit.”</a:t>
            </a:r>
          </a:p>
        </p:txBody>
      </p:sp>
    </p:spTree>
    <p:extLst>
      <p:ext uri="{BB962C8B-B14F-4D97-AF65-F5344CB8AC3E}">
        <p14:creationId xmlns:p14="http://schemas.microsoft.com/office/powerpoint/2010/main" val="102624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Lucida Sans Unicode" panose="020B0602030504020204" pitchFamily="34" charset="0"/>
                <a:cs typeface="Lucida Sans Unicode" panose="020B0602030504020204" pitchFamily="34" charset="0"/>
              </a:rPr>
              <a:t>Lessons</a:t>
            </a:r>
          </a:p>
        </p:txBody>
      </p:sp>
      <p:sp>
        <p:nvSpPr>
          <p:cNvPr id="3" name="Content Placeholder 2"/>
          <p:cNvSpPr>
            <a:spLocks noGrp="1"/>
          </p:cNvSpPr>
          <p:nvPr>
            <p:ph idx="1"/>
          </p:nvPr>
        </p:nvSpPr>
        <p:spPr/>
        <p:txBody>
          <a:bodyPr anchor="ctr">
            <a:normAutofit/>
          </a:bodyPr>
          <a:lstStyle/>
          <a:p>
            <a:pPr marL="514350" indent="-514350">
              <a:lnSpc>
                <a:spcPct val="125000"/>
              </a:lnSpc>
              <a:spcBef>
                <a:spcPts val="0"/>
              </a:spcBef>
              <a:spcAft>
                <a:spcPts val="0"/>
              </a:spcAft>
              <a:buClrTx/>
              <a:buFont typeface="+mj-lt"/>
              <a:buAutoNum type="arabicPeriod" startAt="5"/>
            </a:pPr>
            <a:r>
              <a:rPr lang="en-US" sz="2800" dirty="0">
                <a:latin typeface="Lucida Sans Unicode" panose="020B0602030504020204" pitchFamily="34" charset="0"/>
                <a:cs typeface="Lucida Sans Unicode" panose="020B0602030504020204" pitchFamily="34" charset="0"/>
              </a:rPr>
              <a:t>All this fruit bearing is not to our glory, but to the glory of God.</a:t>
            </a:r>
          </a:p>
        </p:txBody>
      </p:sp>
    </p:spTree>
    <p:extLst>
      <p:ext uri="{BB962C8B-B14F-4D97-AF65-F5344CB8AC3E}">
        <p14:creationId xmlns:p14="http://schemas.microsoft.com/office/powerpoint/2010/main" val="420291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Lucida Sans Unicode" panose="020B0602030504020204" pitchFamily="34" charset="0"/>
                <a:cs typeface="Lucida Sans Unicode" panose="020B0602030504020204" pitchFamily="34" charset="0"/>
              </a:rPr>
              <a:t>Lessons</a:t>
            </a:r>
          </a:p>
        </p:txBody>
      </p:sp>
      <p:sp>
        <p:nvSpPr>
          <p:cNvPr id="3" name="Content Placeholder 2"/>
          <p:cNvSpPr>
            <a:spLocks noGrp="1"/>
          </p:cNvSpPr>
          <p:nvPr>
            <p:ph idx="1"/>
          </p:nvPr>
        </p:nvSpPr>
        <p:spPr/>
        <p:txBody>
          <a:bodyPr anchor="ctr">
            <a:normAutofit/>
          </a:bodyPr>
          <a:lstStyle/>
          <a:p>
            <a:pPr marL="514350" indent="-514350">
              <a:lnSpc>
                <a:spcPct val="125000"/>
              </a:lnSpc>
              <a:spcBef>
                <a:spcPts val="0"/>
              </a:spcBef>
              <a:spcAft>
                <a:spcPts val="0"/>
              </a:spcAft>
              <a:buClrTx/>
              <a:buFont typeface="+mj-lt"/>
              <a:buAutoNum type="arabicPeriod" startAt="6"/>
            </a:pPr>
            <a:r>
              <a:rPr lang="en-US" sz="2800" dirty="0">
                <a:latin typeface="Lucida Sans Unicode" panose="020B0602030504020204" pitchFamily="34" charset="0"/>
                <a:cs typeface="Lucida Sans Unicode" panose="020B0602030504020204" pitchFamily="34" charset="0"/>
              </a:rPr>
              <a:t>We are His servants, and He is our master, but it’s not the typical master/servant relationship.</a:t>
            </a:r>
          </a:p>
        </p:txBody>
      </p:sp>
    </p:spTree>
    <p:extLst>
      <p:ext uri="{BB962C8B-B14F-4D97-AF65-F5344CB8AC3E}">
        <p14:creationId xmlns:p14="http://schemas.microsoft.com/office/powerpoint/2010/main" val="235623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Lucida Sans Unicode" panose="020B0602030504020204" pitchFamily="34" charset="0"/>
                <a:cs typeface="Lucida Sans Unicode" panose="020B0602030504020204" pitchFamily="34" charset="0"/>
              </a:rPr>
              <a:t>Lessons</a:t>
            </a:r>
          </a:p>
        </p:txBody>
      </p:sp>
      <p:sp>
        <p:nvSpPr>
          <p:cNvPr id="3" name="Content Placeholder 2"/>
          <p:cNvSpPr>
            <a:spLocks noGrp="1"/>
          </p:cNvSpPr>
          <p:nvPr>
            <p:ph idx="1"/>
          </p:nvPr>
        </p:nvSpPr>
        <p:spPr/>
        <p:txBody>
          <a:bodyPr anchor="ctr">
            <a:normAutofit/>
          </a:bodyPr>
          <a:lstStyle/>
          <a:p>
            <a:pPr marL="514350" indent="-514350">
              <a:lnSpc>
                <a:spcPct val="125000"/>
              </a:lnSpc>
              <a:spcBef>
                <a:spcPts val="0"/>
              </a:spcBef>
              <a:spcAft>
                <a:spcPts val="0"/>
              </a:spcAft>
              <a:buClrTx/>
              <a:buFont typeface="+mj-lt"/>
              <a:buAutoNum type="arabicPeriod" startAt="7"/>
            </a:pPr>
            <a:r>
              <a:rPr lang="en-US" sz="2800" dirty="0">
                <a:latin typeface="Lucida Sans Unicode" panose="020B0602030504020204" pitchFamily="34" charset="0"/>
                <a:cs typeface="Lucida Sans Unicode" panose="020B0602030504020204" pitchFamily="34" charset="0"/>
              </a:rPr>
              <a:t>Hated by the world, but loved by God—we can live with that, right?</a:t>
            </a:r>
          </a:p>
        </p:txBody>
      </p:sp>
    </p:spTree>
    <p:extLst>
      <p:ext uri="{BB962C8B-B14F-4D97-AF65-F5344CB8AC3E}">
        <p14:creationId xmlns:p14="http://schemas.microsoft.com/office/powerpoint/2010/main" val="165936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Lucida Sans Unicode" panose="020B0602030504020204" pitchFamily="34" charset="0"/>
                <a:cs typeface="Lucida Sans Unicode" panose="020B0602030504020204" pitchFamily="34" charset="0"/>
              </a:rPr>
              <a:t>Lessons</a:t>
            </a:r>
          </a:p>
        </p:txBody>
      </p:sp>
      <p:sp>
        <p:nvSpPr>
          <p:cNvPr id="3" name="Content Placeholder 2"/>
          <p:cNvSpPr>
            <a:spLocks noGrp="1"/>
          </p:cNvSpPr>
          <p:nvPr>
            <p:ph idx="1"/>
          </p:nvPr>
        </p:nvSpPr>
        <p:spPr/>
        <p:txBody>
          <a:bodyPr anchor="ctr">
            <a:normAutofit fontScale="92500" lnSpcReduction="10000"/>
          </a:bodyPr>
          <a:lstStyle/>
          <a:p>
            <a:pPr marL="457200" indent="-457200">
              <a:buClrTx/>
              <a:buFont typeface="+mj-lt"/>
              <a:buAutoNum type="arabicPeriod"/>
            </a:pPr>
            <a:r>
              <a:rPr lang="en-US" dirty="0"/>
              <a:t>The branches of which Jesus speaks in this passage are NOT the various denominations.</a:t>
            </a:r>
          </a:p>
          <a:p>
            <a:pPr marL="457200" indent="-457200">
              <a:buClrTx/>
              <a:buFont typeface="+mj-lt"/>
              <a:buAutoNum type="arabicPeriod"/>
            </a:pPr>
            <a:r>
              <a:rPr lang="en-US" dirty="0"/>
              <a:t>To make any real difference, to bear the kind of fruit that really matters, we must abide in the vine—we must be in Christ.</a:t>
            </a:r>
          </a:p>
          <a:p>
            <a:pPr marL="457200" indent="-457200">
              <a:buClrTx/>
              <a:buFont typeface="+mj-lt"/>
              <a:buAutoNum type="arabicPeriod"/>
            </a:pPr>
            <a:r>
              <a:rPr lang="en-US" dirty="0"/>
              <a:t>We are His servants, and He is our master, but it’s not the typical master/servant relationship.</a:t>
            </a:r>
          </a:p>
          <a:p>
            <a:pPr marL="457200" indent="-457200">
              <a:buClrTx/>
              <a:buFont typeface="+mj-lt"/>
              <a:buAutoNum type="arabicPeriod"/>
            </a:pPr>
            <a:r>
              <a:rPr lang="en-US" dirty="0"/>
              <a:t>Abiding in Jesus means much more than just being baptized into Christ.</a:t>
            </a:r>
          </a:p>
          <a:p>
            <a:pPr marL="457200" indent="-457200">
              <a:buClrTx/>
              <a:buFont typeface="+mj-lt"/>
              <a:buAutoNum type="arabicPeriod"/>
            </a:pPr>
            <a:r>
              <a:rPr lang="en-US" dirty="0"/>
              <a:t>The goal is not to bear a little fruit here and there, but to bear “much fruit.”</a:t>
            </a:r>
          </a:p>
          <a:p>
            <a:pPr marL="457200" indent="-457200">
              <a:buClrTx/>
              <a:buFont typeface="+mj-lt"/>
              <a:buAutoNum type="arabicPeriod"/>
            </a:pPr>
            <a:r>
              <a:rPr lang="en-US" dirty="0"/>
              <a:t>All this fruit bearing is not to our glory, but to the glory of God.</a:t>
            </a:r>
          </a:p>
          <a:p>
            <a:pPr marL="457200" indent="-457200">
              <a:buClrTx/>
              <a:buFont typeface="+mj-lt"/>
              <a:buAutoNum type="arabicPeriod"/>
            </a:pPr>
            <a:r>
              <a:rPr lang="en-US" dirty="0"/>
              <a:t>Hated by the world, but loved by God—we can live with that, right?</a:t>
            </a:r>
          </a:p>
        </p:txBody>
      </p:sp>
    </p:spTree>
    <p:extLst>
      <p:ext uri="{BB962C8B-B14F-4D97-AF65-F5344CB8AC3E}">
        <p14:creationId xmlns:p14="http://schemas.microsoft.com/office/powerpoint/2010/main" val="93815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474</TotalTime>
  <Words>2449</Words>
  <Application>Microsoft Office PowerPoint</Application>
  <PresentationFormat>On-screen Show (4:3)</PresentationFormat>
  <Paragraphs>72</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Lucida Sans Unicode</vt:lpstr>
      <vt:lpstr>Retrospect</vt:lpstr>
      <vt:lpstr>The Vine and the Branches</vt:lpstr>
      <vt:lpstr>Lessons</vt:lpstr>
      <vt:lpstr>Lessons</vt:lpstr>
      <vt:lpstr>Lessons</vt:lpstr>
      <vt:lpstr>Lessons</vt:lpstr>
      <vt:lpstr>Lessons</vt:lpstr>
      <vt:lpstr>Lessons</vt:lpstr>
      <vt:lpstr>Lessons</vt:lpstr>
      <vt:lpstr>Lessons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the Vine</dc:title>
  <dc:creator>Bryan</dc:creator>
  <cp:lastModifiedBy>William Gibson</cp:lastModifiedBy>
  <cp:revision>9</cp:revision>
  <dcterms:created xsi:type="dcterms:W3CDTF">2018-03-12T15:54:21Z</dcterms:created>
  <dcterms:modified xsi:type="dcterms:W3CDTF">2022-07-08T19:34:23Z</dcterms:modified>
</cp:coreProperties>
</file>