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D6975C1-2CBC-47E2-AB16-E9B09EF6E7F2}" type="datetimeFigureOut">
              <a:rPr lang="en-US" smtClean="0"/>
              <a:t>8/15/2022</a:t>
            </a:fld>
            <a:endParaRPr lang="en-US"/>
          </a:p>
        </p:txBody>
      </p:sp>
      <p:sp>
        <p:nvSpPr>
          <p:cNvPr id="16" name="Slide Number Placeholder 15"/>
          <p:cNvSpPr>
            <a:spLocks noGrp="1"/>
          </p:cNvSpPr>
          <p:nvPr>
            <p:ph type="sldNum" sz="quarter" idx="11"/>
          </p:nvPr>
        </p:nvSpPr>
        <p:spPr/>
        <p:txBody>
          <a:bodyPr/>
          <a:lstStyle/>
          <a:p>
            <a:fld id="{42193FBB-AA8D-46B5-BDF6-D6B6CCFB369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06815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6975C1-2CBC-47E2-AB16-E9B09EF6E7F2}" type="datetimeFigureOut">
              <a:rPr lang="en-US" smtClean="0"/>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3FBB-AA8D-46B5-BDF6-D6B6CCFB369B}" type="slidenum">
              <a:rPr lang="en-US" smtClean="0"/>
              <a:t>‹#›</a:t>
            </a:fld>
            <a:endParaRPr lang="en-US"/>
          </a:p>
        </p:txBody>
      </p:sp>
    </p:spTree>
    <p:extLst>
      <p:ext uri="{BB962C8B-B14F-4D97-AF65-F5344CB8AC3E}">
        <p14:creationId xmlns:p14="http://schemas.microsoft.com/office/powerpoint/2010/main" val="187714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6975C1-2CBC-47E2-AB16-E9B09EF6E7F2}" type="datetimeFigureOut">
              <a:rPr lang="en-US" smtClean="0"/>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3FBB-AA8D-46B5-BDF6-D6B6CCFB369B}" type="slidenum">
              <a:rPr lang="en-US" smtClean="0"/>
              <a:t>‹#›</a:t>
            </a:fld>
            <a:endParaRPr lang="en-US"/>
          </a:p>
        </p:txBody>
      </p:sp>
    </p:spTree>
    <p:extLst>
      <p:ext uri="{BB962C8B-B14F-4D97-AF65-F5344CB8AC3E}">
        <p14:creationId xmlns:p14="http://schemas.microsoft.com/office/powerpoint/2010/main" val="255211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FD6975C1-2CBC-47E2-AB16-E9B09EF6E7F2}" type="datetimeFigureOut">
              <a:rPr lang="en-US" smtClean="0"/>
              <a:t>8/15/2022</a:t>
            </a:fld>
            <a:endParaRPr lang="en-US"/>
          </a:p>
        </p:txBody>
      </p:sp>
      <p:sp>
        <p:nvSpPr>
          <p:cNvPr id="15" name="Slide Number Placeholder 14"/>
          <p:cNvSpPr>
            <a:spLocks noGrp="1"/>
          </p:cNvSpPr>
          <p:nvPr>
            <p:ph type="sldNum" sz="quarter" idx="15"/>
          </p:nvPr>
        </p:nvSpPr>
        <p:spPr/>
        <p:txBody>
          <a:bodyPr/>
          <a:lstStyle>
            <a:lvl1pPr algn="ctr">
              <a:defRPr/>
            </a:lvl1pPr>
          </a:lstStyle>
          <a:p>
            <a:fld id="{42193FBB-AA8D-46B5-BDF6-D6B6CCFB369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849987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6975C1-2CBC-47E2-AB16-E9B09EF6E7F2}" type="datetimeFigureOut">
              <a:rPr lang="en-US" smtClean="0"/>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93FBB-AA8D-46B5-BDF6-D6B6CCFB369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27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6975C1-2CBC-47E2-AB16-E9B09EF6E7F2}" type="datetimeFigureOut">
              <a:rPr lang="en-US" smtClean="0"/>
              <a:t>8/15/2022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93FBB-AA8D-46B5-BDF6-D6B6CCFB369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6491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2193FBB-AA8D-46B5-BDF6-D6B6CCFB369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D6975C1-2CBC-47E2-AB16-E9B09EF6E7F2}" type="datetimeFigureOut">
              <a:rPr lang="en-US" smtClean="0"/>
              <a:t>8/15/2022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41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6975C1-2CBC-47E2-AB16-E9B09EF6E7F2}" type="datetimeFigureOut">
              <a:rPr lang="en-US" smtClean="0"/>
              <a:t>8/15/2022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193FBB-AA8D-46B5-BDF6-D6B6CCFB369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05080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975C1-2CBC-47E2-AB16-E9B09EF6E7F2}" type="datetimeFigureOut">
              <a:rPr lang="en-US" smtClean="0"/>
              <a:t>8/15/2022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193FBB-AA8D-46B5-BDF6-D6B6CCFB369B}" type="slidenum">
              <a:rPr lang="en-US" smtClean="0"/>
              <a:t>‹#›</a:t>
            </a:fld>
            <a:endParaRPr lang="en-US"/>
          </a:p>
        </p:txBody>
      </p:sp>
    </p:spTree>
    <p:extLst>
      <p:ext uri="{BB962C8B-B14F-4D97-AF65-F5344CB8AC3E}">
        <p14:creationId xmlns:p14="http://schemas.microsoft.com/office/powerpoint/2010/main" val="131324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FD6975C1-2CBC-47E2-AB16-E9B09EF6E7F2}" type="datetimeFigureOut">
              <a:rPr lang="en-US" smtClean="0"/>
              <a:t>8/15/2022</a:t>
            </a:fld>
            <a:endParaRPr lang="en-US"/>
          </a:p>
        </p:txBody>
      </p:sp>
      <p:sp>
        <p:nvSpPr>
          <p:cNvPr id="9" name="Slide Number Placeholder 8"/>
          <p:cNvSpPr>
            <a:spLocks noGrp="1"/>
          </p:cNvSpPr>
          <p:nvPr>
            <p:ph type="sldNum" sz="quarter" idx="15"/>
          </p:nvPr>
        </p:nvSpPr>
        <p:spPr/>
        <p:txBody>
          <a:bodyPr/>
          <a:lstStyle/>
          <a:p>
            <a:fld id="{42193FBB-AA8D-46B5-BDF6-D6B6CCFB369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extLst>
      <p:ext uri="{BB962C8B-B14F-4D97-AF65-F5344CB8AC3E}">
        <p14:creationId xmlns:p14="http://schemas.microsoft.com/office/powerpoint/2010/main" val="151015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FD6975C1-2CBC-47E2-AB16-E9B09EF6E7F2}" type="datetimeFigureOut">
              <a:rPr lang="en-US" smtClean="0"/>
              <a:t>8/15/2022</a:t>
            </a:fld>
            <a:endParaRPr lang="en-US"/>
          </a:p>
        </p:txBody>
      </p:sp>
      <p:sp>
        <p:nvSpPr>
          <p:cNvPr id="9" name="Slide Number Placeholder 8"/>
          <p:cNvSpPr>
            <a:spLocks noGrp="1"/>
          </p:cNvSpPr>
          <p:nvPr>
            <p:ph type="sldNum" sz="quarter" idx="11"/>
          </p:nvPr>
        </p:nvSpPr>
        <p:spPr/>
        <p:txBody>
          <a:bodyPr/>
          <a:lstStyle/>
          <a:p>
            <a:fld id="{42193FBB-AA8D-46B5-BDF6-D6B6CCFB369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53216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duotone>
              <a:schemeClr val="bg1">
                <a:shade val="12000"/>
                <a:satMod val="240000"/>
              </a:schemeClr>
              <a:schemeClr val="bg1">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D6975C1-2CBC-47E2-AB16-E9B09EF6E7F2}" type="datetimeFigureOut">
              <a:rPr lang="en-US" smtClean="0"/>
              <a:t>8/15/2022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2193FBB-AA8D-46B5-BDF6-D6B6CCFB369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extLst>
      <p:ext uri="{BB962C8B-B14F-4D97-AF65-F5344CB8AC3E}">
        <p14:creationId xmlns:p14="http://schemas.microsoft.com/office/powerpoint/2010/main" val="36536548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D5F9BDD-A25C-F956-F650-74254C8F69FD}"/>
              </a:ext>
            </a:extLst>
          </p:cNvPr>
          <p:cNvSpPr>
            <a:spLocks noGrp="1"/>
          </p:cNvSpPr>
          <p:nvPr>
            <p:ph idx="1"/>
          </p:nvPr>
        </p:nvSpPr>
        <p:spPr>
          <a:xfrm>
            <a:off x="457200" y="1524000"/>
            <a:ext cx="8199120" cy="4572000"/>
          </a:xfrm>
        </p:spPr>
        <p:txBody>
          <a:bodyPr anchor="ctr">
            <a:normAutofit/>
          </a:bodyPr>
          <a:lstStyle/>
          <a:p>
            <a:pPr marL="0" indent="0">
              <a:lnSpc>
                <a:spcPct val="125000"/>
              </a:lnSpc>
              <a:spcBef>
                <a:spcPts val="0"/>
              </a:spcBef>
              <a:buNone/>
            </a:pPr>
            <a:r>
              <a:rPr lang="en-US" b="0" i="0" u="none" strike="noStrike" baseline="0" dirty="0">
                <a:solidFill>
                  <a:schemeClr val="tx1"/>
                </a:solidFill>
                <a:latin typeface="Lucida Sans Unicode" panose="020B0602030504020204" pitchFamily="34" charset="0"/>
                <a:cs typeface="Lucida Sans Unicode" panose="020B0602030504020204" pitchFamily="34" charset="0"/>
              </a:rPr>
              <a:t>“The kingdom of God is as if </a:t>
            </a:r>
            <a:r>
              <a:rPr lang="en-US" b="0" i="0" strike="noStrike" baseline="0" dirty="0">
                <a:solidFill>
                  <a:schemeClr val="tx1"/>
                </a:solidFill>
                <a:latin typeface="Lucida Sans Unicode" panose="020B0602030504020204" pitchFamily="34" charset="0"/>
                <a:cs typeface="Lucida Sans Unicode" panose="020B0602030504020204" pitchFamily="34" charset="0"/>
              </a:rPr>
              <a:t>a man should scatter seed on the ground</a:t>
            </a:r>
            <a:r>
              <a:rPr lang="en-US" b="0" i="0" u="none" strike="noStrike" baseline="0" dirty="0">
                <a:solidFill>
                  <a:schemeClr val="tx1"/>
                </a:solidFill>
                <a:latin typeface="Lucida Sans Unicode" panose="020B0602030504020204" pitchFamily="34" charset="0"/>
                <a:cs typeface="Lucida Sans Unicode" panose="020B0602030504020204" pitchFamily="34" charset="0"/>
              </a:rPr>
              <a:t>. He sleeps and rises night and day, and the seed sprouts and grows; he knows not how. The earth produces by itself, first the blade, then the ear, then the full grain in the ear. </a:t>
            </a:r>
            <a:r>
              <a:rPr lang="en-US" b="0" i="0" strike="noStrike" baseline="0" dirty="0">
                <a:solidFill>
                  <a:schemeClr val="tx1"/>
                </a:solidFill>
                <a:latin typeface="Lucida Sans Unicode" panose="020B0602030504020204" pitchFamily="34" charset="0"/>
                <a:cs typeface="Lucida Sans Unicode" panose="020B0602030504020204" pitchFamily="34" charset="0"/>
              </a:rPr>
              <a:t>But when the grain is ripe, at once he puts in the sickle, because the harvest has come</a:t>
            </a:r>
            <a:r>
              <a:rPr lang="en-US" b="0" i="0" u="none" strike="noStrike" baseline="0" dirty="0">
                <a:solidFill>
                  <a:schemeClr val="tx1"/>
                </a:solidFill>
                <a:latin typeface="Lucida Sans Unicode" panose="020B0602030504020204" pitchFamily="34" charset="0"/>
                <a:cs typeface="Lucida Sans Unicode" panose="020B0602030504020204" pitchFamily="34" charset="0"/>
              </a:rPr>
              <a:t>” (Mark 4:26-29, ESV).</a:t>
            </a:r>
            <a:endParaRPr lang="en-US" dirty="0"/>
          </a:p>
        </p:txBody>
      </p:sp>
      <p:sp>
        <p:nvSpPr>
          <p:cNvPr id="3" name="Title 2"/>
          <p:cNvSpPr>
            <a:spLocks noGrp="1"/>
          </p:cNvSpPr>
          <p:nvPr>
            <p:ph type="title"/>
          </p:nvPr>
        </p:nvSpPr>
        <p:spPr/>
        <p:txBody>
          <a:bodyPr anchor="ctr">
            <a:normAutofit/>
          </a:bodyPr>
          <a:lstStyle/>
          <a:p>
            <a:pPr marR="0" algn="l" rtl="0">
              <a:lnSpc>
                <a:spcPct val="120000"/>
              </a:lnSpc>
              <a:spcAft>
                <a:spcPts val="1800"/>
              </a:spcAft>
            </a:pPr>
            <a:r>
              <a:rPr lang="en-US" sz="3600" b="0" i="0" u="none" strike="noStrike" baseline="0" dirty="0">
                <a:solidFill>
                  <a:schemeClr val="tx1"/>
                </a:solidFill>
                <a:latin typeface="Lucida Sans Unicode" panose="020B0602030504020204" pitchFamily="34" charset="0"/>
                <a:cs typeface="Lucida Sans Unicode" panose="020B0602030504020204" pitchFamily="34" charset="0"/>
              </a:rPr>
              <a:t>The Parable of the Growing Seed</a:t>
            </a:r>
          </a:p>
        </p:txBody>
      </p:sp>
    </p:spTree>
    <p:extLst>
      <p:ext uri="{BB962C8B-B14F-4D97-AF65-F5344CB8AC3E}">
        <p14:creationId xmlns:p14="http://schemas.microsoft.com/office/powerpoint/2010/main" val="219662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53B3492-6E02-7724-3307-134EB0400F90}"/>
              </a:ext>
            </a:extLst>
          </p:cNvPr>
          <p:cNvSpPr>
            <a:spLocks noGrp="1"/>
          </p:cNvSpPr>
          <p:nvPr>
            <p:ph idx="1"/>
          </p:nvPr>
        </p:nvSpPr>
        <p:spPr>
          <a:xfrm>
            <a:off x="494211" y="1524000"/>
            <a:ext cx="8155577" cy="4572000"/>
          </a:xfrm>
        </p:spPr>
        <p:txBody>
          <a:bodyPr anchor="ctr">
            <a:normAutofit/>
          </a:bodyPr>
          <a:lstStyle/>
          <a:p>
            <a:pPr marL="0" indent="0">
              <a:lnSpc>
                <a:spcPct val="125000"/>
              </a:lnSpc>
              <a:buNone/>
            </a:pPr>
            <a:r>
              <a:rPr lang="en-US" b="0" i="0" u="none" strike="noStrike" baseline="0" dirty="0">
                <a:solidFill>
                  <a:schemeClr val="tx1"/>
                </a:solidFill>
                <a:latin typeface="Lucida Sans Unicode" panose="020B0602030504020204" pitchFamily="34" charset="0"/>
                <a:cs typeface="Lucida Sans Unicode" panose="020B0602030504020204" pitchFamily="34" charset="0"/>
              </a:rPr>
              <a:t>“The kingdom of God is as if </a:t>
            </a:r>
            <a:r>
              <a:rPr lang="en-US" b="0" i="0" strike="noStrike" baseline="0" dirty="0">
                <a:solidFill>
                  <a:schemeClr val="tx1"/>
                </a:solidFill>
                <a:latin typeface="Lucida Sans Unicode" panose="020B0602030504020204" pitchFamily="34" charset="0"/>
                <a:cs typeface="Lucida Sans Unicode" panose="020B0602030504020204" pitchFamily="34" charset="0"/>
              </a:rPr>
              <a:t>a man should scatter seed on the ground</a:t>
            </a:r>
            <a:r>
              <a:rPr lang="en-US" b="0" i="0" u="none" strike="noStrike" baseline="0" dirty="0">
                <a:solidFill>
                  <a:schemeClr val="tx1"/>
                </a:solidFill>
                <a:latin typeface="Lucida Sans Unicode" panose="020B0602030504020204" pitchFamily="34" charset="0"/>
                <a:cs typeface="Lucida Sans Unicode" panose="020B0602030504020204" pitchFamily="34" charset="0"/>
              </a:rPr>
              <a:t>. He sleeps and rises night and day, and the seed sprouts and grows; he knows not how. The earth produces by itself, first the blade, then the ear, then the full grain in the ear. </a:t>
            </a:r>
            <a:r>
              <a:rPr lang="en-US" b="0" i="0" strike="noStrike" baseline="0" dirty="0">
                <a:solidFill>
                  <a:schemeClr val="tx1"/>
                </a:solidFill>
                <a:latin typeface="Lucida Sans Unicode" panose="020B0602030504020204" pitchFamily="34" charset="0"/>
                <a:cs typeface="Lucida Sans Unicode" panose="020B0602030504020204" pitchFamily="34" charset="0"/>
              </a:rPr>
              <a:t>But when the grain is ripe, at once he puts in the sickle, because the harvest has come</a:t>
            </a:r>
            <a:r>
              <a:rPr lang="en-US" b="0" i="0" u="none" strike="noStrike" baseline="0" dirty="0">
                <a:solidFill>
                  <a:schemeClr val="tx1"/>
                </a:solidFill>
                <a:latin typeface="Lucida Sans Unicode" panose="020B0602030504020204" pitchFamily="34" charset="0"/>
                <a:cs typeface="Lucida Sans Unicode" panose="020B0602030504020204" pitchFamily="34" charset="0"/>
              </a:rPr>
              <a:t>” (Mark 4:26-29, ESV).</a:t>
            </a:r>
            <a:endParaRPr lang="en-US" dirty="0"/>
          </a:p>
        </p:txBody>
      </p:sp>
      <p:sp>
        <p:nvSpPr>
          <p:cNvPr id="3" name="Title 2"/>
          <p:cNvSpPr>
            <a:spLocks noGrp="1"/>
          </p:cNvSpPr>
          <p:nvPr>
            <p:ph type="title"/>
          </p:nvPr>
        </p:nvSpPr>
        <p:spPr/>
        <p:txBody>
          <a:bodyPr anchor="ctr">
            <a:normAutofit/>
          </a:bodyPr>
          <a:lstStyle/>
          <a:p>
            <a:pPr marR="0" algn="l" rtl="0">
              <a:lnSpc>
                <a:spcPct val="120000"/>
              </a:lnSpc>
              <a:spcAft>
                <a:spcPts val="1800"/>
              </a:spcAft>
            </a:pPr>
            <a:r>
              <a:rPr lang="en-US" sz="3600" b="0" i="0" u="none" strike="noStrike" baseline="0" dirty="0">
                <a:solidFill>
                  <a:schemeClr val="tx1"/>
                </a:solidFill>
                <a:latin typeface="Lucida Sans Unicode" panose="020B0602030504020204" pitchFamily="34" charset="0"/>
                <a:cs typeface="Lucida Sans Unicode" panose="020B0602030504020204" pitchFamily="34" charset="0"/>
              </a:rPr>
              <a:t>The Parable of the Growing Seed</a:t>
            </a:r>
          </a:p>
        </p:txBody>
      </p:sp>
      <p:cxnSp>
        <p:nvCxnSpPr>
          <p:cNvPr id="5" name="Straight Connector 4">
            <a:extLst>
              <a:ext uri="{FF2B5EF4-FFF2-40B4-BE49-F238E27FC236}">
                <a16:creationId xmlns:a16="http://schemas.microsoft.com/office/drawing/2014/main" id="{8293AB5A-2156-F5AE-8731-DD428FFFFC1A}"/>
              </a:ext>
            </a:extLst>
          </p:cNvPr>
          <p:cNvCxnSpPr>
            <a:cxnSpLocks/>
          </p:cNvCxnSpPr>
          <p:nvPr/>
        </p:nvCxnSpPr>
        <p:spPr>
          <a:xfrm>
            <a:off x="5320937" y="2255520"/>
            <a:ext cx="20987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5850450-D880-6DB0-DD33-403D56C1CFAF}"/>
              </a:ext>
            </a:extLst>
          </p:cNvPr>
          <p:cNvCxnSpPr>
            <a:cxnSpLocks/>
          </p:cNvCxnSpPr>
          <p:nvPr/>
        </p:nvCxnSpPr>
        <p:spPr>
          <a:xfrm>
            <a:off x="613954" y="2773681"/>
            <a:ext cx="426284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9407E3E-C9F4-9D46-A03B-4D777F658F3D}"/>
              </a:ext>
            </a:extLst>
          </p:cNvPr>
          <p:cNvCxnSpPr>
            <a:cxnSpLocks/>
          </p:cNvCxnSpPr>
          <p:nvPr/>
        </p:nvCxnSpPr>
        <p:spPr>
          <a:xfrm>
            <a:off x="2577737" y="4728755"/>
            <a:ext cx="53557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ACC3F0F-7A88-B6E2-2F37-E6D07BEBFE0C}"/>
              </a:ext>
            </a:extLst>
          </p:cNvPr>
          <p:cNvCxnSpPr/>
          <p:nvPr/>
        </p:nvCxnSpPr>
        <p:spPr>
          <a:xfrm>
            <a:off x="613954" y="5233852"/>
            <a:ext cx="77375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4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F35F90-52B3-D895-6206-FF7112C912D5}"/>
              </a:ext>
            </a:extLst>
          </p:cNvPr>
          <p:cNvSpPr>
            <a:spLocks noGrp="1"/>
          </p:cNvSpPr>
          <p:nvPr>
            <p:ph idx="1"/>
          </p:nvPr>
        </p:nvSpPr>
        <p:spPr>
          <a:xfrm>
            <a:off x="457200" y="1523999"/>
            <a:ext cx="8229600" cy="4763589"/>
          </a:xfrm>
        </p:spPr>
        <p:txBody>
          <a:bodyPr anchor="ctr">
            <a:normAutofit/>
          </a:bodyPr>
          <a:lstStyle/>
          <a:p>
            <a:pPr>
              <a:lnSpc>
                <a:spcPct val="125000"/>
              </a:lnSpc>
              <a:spcBef>
                <a:spcPts val="0"/>
              </a:spcBef>
              <a:spcAft>
                <a:spcPts val="24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What Jesus describes is the process by which a planted seed of grain germinates (comes to life) and develops to maturity (blade, ear, full grain in ear).</a:t>
            </a:r>
          </a:p>
          <a:p>
            <a:pPr>
              <a:lnSpc>
                <a:spcPct val="125000"/>
              </a:lnSpc>
              <a:spcBef>
                <a:spcPts val="0"/>
              </a:spcBef>
              <a:spcAft>
                <a:spcPts val="24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This power to germinate and come to maturity—does that power come from the one who planted the seed, or from the seed itself? (“the seed sprouts and grows; he knows not how. The earth produces by itself…”).</a:t>
            </a:r>
          </a:p>
        </p:txBody>
      </p:sp>
      <p:sp>
        <p:nvSpPr>
          <p:cNvPr id="4" name="Title 3">
            <a:extLst>
              <a:ext uri="{FF2B5EF4-FFF2-40B4-BE49-F238E27FC236}">
                <a16:creationId xmlns:a16="http://schemas.microsoft.com/office/drawing/2014/main" id="{C5EEECB6-E405-154F-3062-D55D052ABA2D}"/>
              </a:ext>
            </a:extLst>
          </p:cNvPr>
          <p:cNvSpPr>
            <a:spLocks noGrp="1"/>
          </p:cNvSpPr>
          <p:nvPr>
            <p:ph type="title"/>
          </p:nvPr>
        </p:nvSpPr>
        <p:spPr/>
        <p:txBody>
          <a:bodyPr anchor="b">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What Happens in the Middle</a:t>
            </a:r>
          </a:p>
        </p:txBody>
      </p:sp>
    </p:spTree>
    <p:extLst>
      <p:ext uri="{BB962C8B-B14F-4D97-AF65-F5344CB8AC3E}">
        <p14:creationId xmlns:p14="http://schemas.microsoft.com/office/powerpoint/2010/main" val="133998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F35F90-52B3-D895-6206-FF7112C912D5}"/>
              </a:ext>
            </a:extLst>
          </p:cNvPr>
          <p:cNvSpPr>
            <a:spLocks noGrp="1"/>
          </p:cNvSpPr>
          <p:nvPr>
            <p:ph idx="1"/>
          </p:nvPr>
        </p:nvSpPr>
        <p:spPr>
          <a:xfrm>
            <a:off x="457200" y="1523999"/>
            <a:ext cx="8229600" cy="4763589"/>
          </a:xfrm>
        </p:spPr>
        <p:txBody>
          <a:bodyPr anchor="ctr">
            <a:normAutofit/>
          </a:bodyPr>
          <a:lstStyle/>
          <a:p>
            <a:pPr>
              <a:lnSpc>
                <a:spcPct val="125000"/>
              </a:lnSpc>
              <a:spcBef>
                <a:spcPts val="0"/>
              </a:spcBef>
              <a:spcAft>
                <a:spcPts val="24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Between seed time and harvest, the farmer goes about his regular routine of working and sleeping (“he sleeps and rises night and day”)</a:t>
            </a:r>
          </a:p>
          <a:p>
            <a:pPr>
              <a:lnSpc>
                <a:spcPct val="125000"/>
              </a:lnSpc>
              <a:spcBef>
                <a:spcPts val="0"/>
              </a:spcBef>
              <a:spcAft>
                <a:spcPts val="24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For weeks/months he will patiently wait, realizing that what happens now is the work of the seed, not the </a:t>
            </a:r>
            <a:r>
              <a:rPr lang="en-US" sz="2400" dirty="0" err="1">
                <a:latin typeface="Lucida Sans Unicode" panose="020B0602030504020204" pitchFamily="34" charset="0"/>
                <a:cs typeface="Lucida Sans Unicode" panose="020B0602030504020204" pitchFamily="34" charset="0"/>
              </a:rPr>
              <a:t>sower</a:t>
            </a:r>
            <a:r>
              <a:rPr lang="en-US" sz="2400" dirty="0">
                <a:latin typeface="Lucida Sans Unicode" panose="020B0602030504020204" pitchFamily="34" charset="0"/>
                <a:cs typeface="Lucida Sans Unicode" panose="020B0602030504020204" pitchFamily="34" charset="0"/>
              </a:rPr>
              <a:t> (not that he leaves what he planted completely unattended). For the most part, he is waiting and trusting that this seed will bear fruit.</a:t>
            </a:r>
          </a:p>
        </p:txBody>
      </p:sp>
      <p:sp>
        <p:nvSpPr>
          <p:cNvPr id="4" name="Title 3">
            <a:extLst>
              <a:ext uri="{FF2B5EF4-FFF2-40B4-BE49-F238E27FC236}">
                <a16:creationId xmlns:a16="http://schemas.microsoft.com/office/drawing/2014/main" id="{C5EEECB6-E405-154F-3062-D55D052ABA2D}"/>
              </a:ext>
            </a:extLst>
          </p:cNvPr>
          <p:cNvSpPr>
            <a:spLocks noGrp="1"/>
          </p:cNvSpPr>
          <p:nvPr>
            <p:ph type="title"/>
          </p:nvPr>
        </p:nvSpPr>
        <p:spPr/>
        <p:txBody>
          <a:bodyPr anchor="b">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What Happens in the Middle</a:t>
            </a:r>
          </a:p>
        </p:txBody>
      </p:sp>
    </p:spTree>
    <p:extLst>
      <p:ext uri="{BB962C8B-B14F-4D97-AF65-F5344CB8AC3E}">
        <p14:creationId xmlns:p14="http://schemas.microsoft.com/office/powerpoint/2010/main" val="347913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F35F90-52B3-D895-6206-FF7112C912D5}"/>
              </a:ext>
            </a:extLst>
          </p:cNvPr>
          <p:cNvSpPr>
            <a:spLocks noGrp="1"/>
          </p:cNvSpPr>
          <p:nvPr>
            <p:ph idx="1"/>
          </p:nvPr>
        </p:nvSpPr>
        <p:spPr>
          <a:xfrm>
            <a:off x="457200" y="1523999"/>
            <a:ext cx="8229600" cy="4876801"/>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We need to learn to plant with patience.</a:t>
            </a:r>
          </a:p>
          <a:p>
            <a:pPr lvl="1">
              <a:lnSpc>
                <a:spcPct val="125000"/>
              </a:lnSpc>
              <a:spcBef>
                <a:spcPts val="0"/>
              </a:spcBef>
              <a:spcAft>
                <a:spcPts val="12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What “seed” do we plant in the kingdom of God? “The seed is the word of God” (Luke 8:11). It’s called “the word of the kingdom” (Matthew 13:19).</a:t>
            </a:r>
          </a:p>
          <a:p>
            <a:pPr lvl="1">
              <a:lnSpc>
                <a:spcPct val="125000"/>
              </a:lnSpc>
              <a:spcBef>
                <a:spcPts val="0"/>
              </a:spcBef>
              <a:spcAft>
                <a:spcPts val="12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We can be patient because we know when the word of God is planted in “a noble and good heart” (Lk. 8:15), it will give new life to someone dead in sin, and it will continue to bring that new life to maturity (but it does take some time).</a:t>
            </a:r>
          </a:p>
          <a:p>
            <a:pPr lvl="1">
              <a:lnSpc>
                <a:spcPct val="125000"/>
              </a:lnSpc>
              <a:spcBef>
                <a:spcPts val="0"/>
              </a:spcBef>
              <a:spcAft>
                <a:spcPts val="12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1 Thessalonians 2:13; 1:9-10.</a:t>
            </a:r>
          </a:p>
        </p:txBody>
      </p:sp>
      <p:sp>
        <p:nvSpPr>
          <p:cNvPr id="4" name="Title 3">
            <a:extLst>
              <a:ext uri="{FF2B5EF4-FFF2-40B4-BE49-F238E27FC236}">
                <a16:creationId xmlns:a16="http://schemas.microsoft.com/office/drawing/2014/main" id="{C5EEECB6-E405-154F-3062-D55D052ABA2D}"/>
              </a:ext>
            </a:extLst>
          </p:cNvPr>
          <p:cNvSpPr>
            <a:spLocks noGrp="1"/>
          </p:cNvSpPr>
          <p:nvPr>
            <p:ph type="title"/>
          </p:nvPr>
        </p:nvSpPr>
        <p:spPr/>
        <p:txBody>
          <a:bodyPr anchor="b">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#1</a:t>
            </a:r>
          </a:p>
        </p:txBody>
      </p:sp>
    </p:spTree>
    <p:extLst>
      <p:ext uri="{BB962C8B-B14F-4D97-AF65-F5344CB8AC3E}">
        <p14:creationId xmlns:p14="http://schemas.microsoft.com/office/powerpoint/2010/main" val="93393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F35F90-52B3-D895-6206-FF7112C912D5}"/>
              </a:ext>
            </a:extLst>
          </p:cNvPr>
          <p:cNvSpPr>
            <a:spLocks noGrp="1"/>
          </p:cNvSpPr>
          <p:nvPr>
            <p:ph idx="1"/>
          </p:nvPr>
        </p:nvSpPr>
        <p:spPr>
          <a:xfrm>
            <a:off x="457200" y="1523999"/>
            <a:ext cx="8229600" cy="4763589"/>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We may plant, water, and even “put in the sickle” at harvest time, but the glory belongs to God. (Think the farmer was overly impressed with his abilities?)</a:t>
            </a:r>
          </a:p>
          <a:p>
            <a:pPr lvl="1">
              <a:lnSpc>
                <a:spcPct val="125000"/>
              </a:lnSpc>
              <a:spcBef>
                <a:spcPts val="0"/>
              </a:spcBef>
              <a:spcAft>
                <a:spcPts val="12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2 Corinthians 4:7.</a:t>
            </a:r>
          </a:p>
          <a:p>
            <a:pPr lvl="1">
              <a:lnSpc>
                <a:spcPct val="125000"/>
              </a:lnSpc>
              <a:spcBef>
                <a:spcPts val="0"/>
              </a:spcBef>
              <a:spcAft>
                <a:spcPts val="12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1 Corinthians 3:5-6.</a:t>
            </a:r>
          </a:p>
        </p:txBody>
      </p:sp>
      <p:sp>
        <p:nvSpPr>
          <p:cNvPr id="4" name="Title 3">
            <a:extLst>
              <a:ext uri="{FF2B5EF4-FFF2-40B4-BE49-F238E27FC236}">
                <a16:creationId xmlns:a16="http://schemas.microsoft.com/office/drawing/2014/main" id="{C5EEECB6-E405-154F-3062-D55D052ABA2D}"/>
              </a:ext>
            </a:extLst>
          </p:cNvPr>
          <p:cNvSpPr>
            <a:spLocks noGrp="1"/>
          </p:cNvSpPr>
          <p:nvPr>
            <p:ph type="title"/>
          </p:nvPr>
        </p:nvSpPr>
        <p:spPr/>
        <p:txBody>
          <a:bodyPr anchor="b">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#2</a:t>
            </a:r>
          </a:p>
        </p:txBody>
      </p:sp>
    </p:spTree>
    <p:extLst>
      <p:ext uri="{BB962C8B-B14F-4D97-AF65-F5344CB8AC3E}">
        <p14:creationId xmlns:p14="http://schemas.microsoft.com/office/powerpoint/2010/main" val="335782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F35F90-52B3-D895-6206-FF7112C912D5}"/>
              </a:ext>
            </a:extLst>
          </p:cNvPr>
          <p:cNvSpPr>
            <a:spLocks noGrp="1"/>
          </p:cNvSpPr>
          <p:nvPr>
            <p:ph idx="1"/>
          </p:nvPr>
        </p:nvSpPr>
        <p:spPr>
          <a:xfrm>
            <a:off x="457200" y="1523999"/>
            <a:ext cx="8229600" cy="4763589"/>
          </a:xfrm>
        </p:spPr>
        <p:txBody>
          <a:bodyPr anchor="ctr">
            <a:normAutofit/>
          </a:bodyPr>
          <a:lstStyle/>
          <a:p>
            <a:pPr>
              <a:lnSpc>
                <a:spcPct val="125000"/>
              </a:lnSpc>
              <a:spcBef>
                <a:spcPts val="0"/>
              </a:spcBef>
              <a:spcAft>
                <a:spcPts val="12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For the same reasons we should not feel inadequate for this task of sowing the seed.</a:t>
            </a:r>
          </a:p>
          <a:p>
            <a:pPr lvl="1">
              <a:lnSpc>
                <a:spcPct val="125000"/>
              </a:lnSpc>
              <a:spcBef>
                <a:spcPts val="0"/>
              </a:spcBef>
              <a:spcAft>
                <a:spcPts val="12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Think about people in the Bible who felt inadequate (Moses, Gideon, Jeremiah).</a:t>
            </a:r>
          </a:p>
          <a:p>
            <a:pPr lvl="1">
              <a:lnSpc>
                <a:spcPct val="125000"/>
              </a:lnSpc>
              <a:spcBef>
                <a:spcPts val="0"/>
              </a:spcBef>
              <a:spcAft>
                <a:spcPts val="12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Remember, there is tremendous power residing within the word of God itself.</a:t>
            </a:r>
          </a:p>
        </p:txBody>
      </p:sp>
      <p:sp>
        <p:nvSpPr>
          <p:cNvPr id="4" name="Title 3">
            <a:extLst>
              <a:ext uri="{FF2B5EF4-FFF2-40B4-BE49-F238E27FC236}">
                <a16:creationId xmlns:a16="http://schemas.microsoft.com/office/drawing/2014/main" id="{C5EEECB6-E405-154F-3062-D55D052ABA2D}"/>
              </a:ext>
            </a:extLst>
          </p:cNvPr>
          <p:cNvSpPr>
            <a:spLocks noGrp="1"/>
          </p:cNvSpPr>
          <p:nvPr>
            <p:ph type="title"/>
          </p:nvPr>
        </p:nvSpPr>
        <p:spPr/>
        <p:txBody>
          <a:bodyPr anchor="b">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#3</a:t>
            </a:r>
          </a:p>
        </p:txBody>
      </p:sp>
    </p:spTree>
    <p:extLst>
      <p:ext uri="{BB962C8B-B14F-4D97-AF65-F5344CB8AC3E}">
        <p14:creationId xmlns:p14="http://schemas.microsoft.com/office/powerpoint/2010/main" val="23315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F35F90-52B3-D895-6206-FF7112C912D5}"/>
              </a:ext>
            </a:extLst>
          </p:cNvPr>
          <p:cNvSpPr>
            <a:spLocks noGrp="1"/>
          </p:cNvSpPr>
          <p:nvPr>
            <p:ph idx="1"/>
          </p:nvPr>
        </p:nvSpPr>
        <p:spPr>
          <a:xfrm>
            <a:off x="457200" y="1523999"/>
            <a:ext cx="8229600" cy="4763589"/>
          </a:xfrm>
        </p:spPr>
        <p:txBody>
          <a:bodyPr anchor="ctr">
            <a:normAutofit/>
          </a:bodyPr>
          <a:lstStyle/>
          <a:p>
            <a:pPr>
              <a:lnSpc>
                <a:spcPct val="125000"/>
              </a:lnSpc>
              <a:spcBef>
                <a:spcPts val="0"/>
              </a:spcBef>
              <a:spcAft>
                <a:spcPts val="600"/>
              </a:spcAft>
              <a:buClrTx/>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Just how powerful is the word of God?</a:t>
            </a:r>
          </a:p>
          <a:p>
            <a:pPr lvl="1">
              <a:lnSpc>
                <a:spcPct val="125000"/>
              </a:lnSpc>
              <a:spcBef>
                <a:spcPts val="0"/>
              </a:spcBef>
              <a:spcAft>
                <a:spcPts val="600"/>
              </a:spcAft>
              <a:buClrTx/>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Hebrews 4:12; James 1:21</a:t>
            </a:r>
          </a:p>
          <a:p>
            <a:pPr marL="68580" marR="0" indent="-342900">
              <a:lnSpc>
                <a:spcPct val="115000"/>
              </a:lnSpc>
              <a:spcBef>
                <a:spcPts val="0"/>
              </a:spcBef>
              <a:spcAft>
                <a:spcPts val="600"/>
              </a:spcAft>
              <a:buClrTx/>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From Psalms 119</a:t>
            </a:r>
          </a:p>
          <a:p>
            <a:pPr marL="682625" lvl="1" indent="-342900">
              <a:lnSpc>
                <a:spcPct val="115000"/>
              </a:lnSpc>
              <a:spcBef>
                <a:spcPts val="0"/>
              </a:spcBef>
              <a:spcAft>
                <a:spcPts val="600"/>
              </a:spcAft>
              <a:buClrTx/>
              <a:buFont typeface="Wingdings" panose="05000000000000000000" pitchFamily="2" charset="2"/>
              <a:buChar char="§"/>
            </a:pPr>
            <a:r>
              <a:rPr lang="en-US" sz="2200" dirty="0">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Direct my steps, and by so doing, keep me from sin.</a:t>
            </a:r>
          </a:p>
          <a:p>
            <a:pPr marL="682625" lvl="1" indent="-342900">
              <a:lnSpc>
                <a:spcPct val="115000"/>
              </a:lnSpc>
              <a:spcBef>
                <a:spcPts val="0"/>
              </a:spcBef>
              <a:spcAft>
                <a:spcPts val="600"/>
              </a:spcAft>
              <a:buClrTx/>
              <a:buFont typeface="Wingdings" panose="05000000000000000000" pitchFamily="2" charset="2"/>
              <a:buChar char="§"/>
            </a:pPr>
            <a:r>
              <a:rPr lang="en-US" sz="2200" dirty="0">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Strengthen, revive, and comfort me—in a number of ways, but specifically by giving me an answer for those who reproach me, and by giving me hope.</a:t>
            </a:r>
          </a:p>
          <a:p>
            <a:pPr marL="682625" lvl="1" indent="-342900">
              <a:lnSpc>
                <a:spcPct val="115000"/>
              </a:lnSpc>
              <a:spcBef>
                <a:spcPts val="0"/>
              </a:spcBef>
              <a:spcAft>
                <a:spcPts val="600"/>
              </a:spcAft>
              <a:buClrTx/>
              <a:buFont typeface="Wingdings" panose="05000000000000000000" pitchFamily="2" charset="2"/>
              <a:buChar char="§"/>
            </a:pPr>
            <a:r>
              <a:rPr lang="en-US" sz="2200" dirty="0">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Give me such deep understanding that I become wiser than the wisest.</a:t>
            </a:r>
          </a:p>
          <a:p>
            <a:pPr marL="682625" lvl="1" indent="-342900">
              <a:lnSpc>
                <a:spcPct val="115000"/>
              </a:lnSpc>
              <a:spcBef>
                <a:spcPts val="0"/>
              </a:spcBef>
              <a:spcAft>
                <a:spcPts val="600"/>
              </a:spcAft>
              <a:buClrTx/>
              <a:buFont typeface="Wingdings" panose="05000000000000000000" pitchFamily="2" charset="2"/>
              <a:buChar char="§"/>
            </a:pPr>
            <a:r>
              <a:rPr lang="en-US" sz="2200" dirty="0">
                <a:solidFill>
                  <a:schemeClr val="tx1"/>
                </a:solidFill>
                <a:effectLst/>
                <a:latin typeface="Lucida Sans Unicode" panose="020B0602030504020204" pitchFamily="34" charset="0"/>
                <a:ea typeface="Times New Roman" panose="02020603050405020304" pitchFamily="18" charset="0"/>
                <a:cs typeface="Lucida Sans Unicode" panose="020B0602030504020204" pitchFamily="34" charset="0"/>
              </a:rPr>
              <a:t>Give me life, joy, and peace.</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4" name="Title 3">
            <a:extLst>
              <a:ext uri="{FF2B5EF4-FFF2-40B4-BE49-F238E27FC236}">
                <a16:creationId xmlns:a16="http://schemas.microsoft.com/office/drawing/2014/main" id="{C5EEECB6-E405-154F-3062-D55D052ABA2D}"/>
              </a:ext>
            </a:extLst>
          </p:cNvPr>
          <p:cNvSpPr>
            <a:spLocks noGrp="1"/>
          </p:cNvSpPr>
          <p:nvPr>
            <p:ph type="title"/>
          </p:nvPr>
        </p:nvSpPr>
        <p:spPr/>
        <p:txBody>
          <a:bodyPr anchor="b">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#4</a:t>
            </a:r>
          </a:p>
        </p:txBody>
      </p:sp>
    </p:spTree>
    <p:extLst>
      <p:ext uri="{BB962C8B-B14F-4D97-AF65-F5344CB8AC3E}">
        <p14:creationId xmlns:p14="http://schemas.microsoft.com/office/powerpoint/2010/main" val="218694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extLst>
    <a:ext uri="{05A4C25C-085E-4340-85A3-A5531E510DB2}">
      <thm15:themeFamily xmlns:thm15="http://schemas.microsoft.com/office/thememl/2012/main" name="Paper" id="{429B918B-573B-45DA-B630-68CFC3825407}" vid="{10C277EC-8630-4C13-8F45-A0FB2000887B}"/>
    </a:ext>
  </a:extLst>
</a:theme>
</file>

<file path=docProps/app.xml><?xml version="1.0" encoding="utf-8"?>
<Properties xmlns="http://schemas.openxmlformats.org/officeDocument/2006/extended-properties" xmlns:vt="http://schemas.openxmlformats.org/officeDocument/2006/docPropsVTypes">
  <Template>Paper</Template>
  <TotalTime>607</TotalTime>
  <Words>650</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Constantia</vt:lpstr>
      <vt:lpstr>Lucida Sans Unicode</vt:lpstr>
      <vt:lpstr>Wingdings</vt:lpstr>
      <vt:lpstr>Wingdings 2</vt:lpstr>
      <vt:lpstr>Paper</vt:lpstr>
      <vt:lpstr>The Parable of the Growing Seed</vt:lpstr>
      <vt:lpstr>The Parable of the Growing Seed</vt:lpstr>
      <vt:lpstr>What Happens in the Middle</vt:lpstr>
      <vt:lpstr>What Happens in the Middle</vt:lpstr>
      <vt:lpstr>Lesson #1</vt:lpstr>
      <vt:lpstr>Lesson #2</vt:lpstr>
      <vt:lpstr>Lesson #3</vt:lpstr>
      <vt:lpstr>Lesson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Growing Seed  “The kingdom of God is as if a man should scatter seed on the ground. He sleeps and rises night and day, and the seed sprouts and grows; he knows not how. The earth produces by itself, first the blade, then the ear, then the full grain in the ear. But when the grain is ripe, at once he puts in the sickle, because the harvest has come” (Mark 4:26-29, ESV).</dc:title>
  <dc:creator>William Gibson</dc:creator>
  <cp:lastModifiedBy>William Gibson</cp:lastModifiedBy>
  <cp:revision>6</cp:revision>
  <dcterms:created xsi:type="dcterms:W3CDTF">2022-08-04T17:29:03Z</dcterms:created>
  <dcterms:modified xsi:type="dcterms:W3CDTF">2022-08-15T15:44:47Z</dcterms:modified>
</cp:coreProperties>
</file>