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2"/>
  </p:notesMasterIdLst>
  <p:handoutMasterIdLst>
    <p:handoutMasterId r:id="rId13"/>
  </p:handoutMasterIdLst>
  <p:sldIdLst>
    <p:sldId id="267" r:id="rId2"/>
    <p:sldId id="257" r:id="rId3"/>
    <p:sldId id="262" r:id="rId4"/>
    <p:sldId id="265" r:id="rId5"/>
    <p:sldId id="259" r:id="rId6"/>
    <p:sldId id="266" r:id="rId7"/>
    <p:sldId id="263" r:id="rId8"/>
    <p:sldId id="264" r:id="rId9"/>
    <p:sldId id="260" r:id="rId10"/>
    <p:sldId id="261"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03" autoAdjust="0"/>
  </p:normalViewPr>
  <p:slideViewPr>
    <p:cSldViewPr>
      <p:cViewPr varScale="1">
        <p:scale>
          <a:sx n="93" d="100"/>
          <a:sy n="93" d="100"/>
        </p:scale>
        <p:origin x="204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1C8C085-7A33-4E0C-B875-714134E4FD44}" type="datetimeFigureOut">
              <a:rPr lang="en-US" smtClean="0"/>
              <a:t>6/24/2022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B73867B-5ED2-473E-8B39-2733D8CC7AA5}" type="slidenum">
              <a:rPr lang="en-US" smtClean="0"/>
              <a:t>‹#›</a:t>
            </a:fld>
            <a:endParaRPr lang="en-US"/>
          </a:p>
        </p:txBody>
      </p:sp>
    </p:spTree>
    <p:extLst>
      <p:ext uri="{BB962C8B-B14F-4D97-AF65-F5344CB8AC3E}">
        <p14:creationId xmlns:p14="http://schemas.microsoft.com/office/powerpoint/2010/main" val="3508459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fld id="{ECEC8807-D0F3-47A8-9D59-5CA297940E5A}" type="slidenum">
              <a:rPr lang="en-US"/>
              <a:pPr/>
              <a:t>‹#›</a:t>
            </a:fld>
            <a:endParaRPr lang="en-US"/>
          </a:p>
        </p:txBody>
      </p:sp>
    </p:spTree>
    <p:extLst>
      <p:ext uri="{BB962C8B-B14F-4D97-AF65-F5344CB8AC3E}">
        <p14:creationId xmlns:p14="http://schemas.microsoft.com/office/powerpoint/2010/main" val="2804772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0B2FE-AC3B-4F5F-95CF-D85C12E2A85C}" type="slidenum">
              <a:rPr lang="en-US"/>
              <a:pPr/>
              <a:t>2</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9E266-2A28-4202-A838-EF907C0A6012}" type="slidenum">
              <a:rPr lang="en-US"/>
              <a:pPr/>
              <a:t>3</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We hear</a:t>
            </a:r>
            <a:r>
              <a:rPr lang="en-US" baseline="0" dirty="0"/>
              <a:t> many conflicting voices today—voices different than that of Jesus.</a:t>
            </a:r>
          </a:p>
          <a:p>
            <a:endParaRPr lang="en-US" baseline="0" dirty="0"/>
          </a:p>
          <a:p>
            <a:r>
              <a:rPr lang="en-US" dirty="0"/>
              <a:t>The human body doesn’t act until it gets</a:t>
            </a:r>
            <a:r>
              <a:rPr lang="en-US" baseline="0" dirty="0"/>
              <a:t> a signal from the head, and neither should the spiritual body.</a:t>
            </a:r>
          </a:p>
          <a:p>
            <a:endParaRPr lang="en-US" baseline="0" dirty="0"/>
          </a:p>
          <a:p>
            <a:r>
              <a:rPr lang="en-US" baseline="0" dirty="0"/>
              <a:t>“When we walk with the Lord in the light of His word, what He glory He sheds on our way. While we do His good will, He abides with us still...</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F19D0B-8F0C-45E9-9CA7-62A01E4BFDD8}" type="slidenum">
              <a:rPr lang="en-US"/>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evidently not everything IS said explicitly…</a:t>
            </a:r>
          </a:p>
        </p:txBody>
      </p:sp>
      <p:sp>
        <p:nvSpPr>
          <p:cNvPr id="4" name="Slide Number Placeholder 3"/>
          <p:cNvSpPr>
            <a:spLocks noGrp="1"/>
          </p:cNvSpPr>
          <p:nvPr>
            <p:ph type="sldNum" sz="quarter" idx="10"/>
          </p:nvPr>
        </p:nvSpPr>
        <p:spPr/>
        <p:txBody>
          <a:bodyPr/>
          <a:lstStyle/>
          <a:p>
            <a:fld id="{ECEC8807-D0F3-47A8-9D59-5CA297940E5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Use Lord’s supper as an example, especially</a:t>
            </a:r>
            <a:r>
              <a:rPr lang="en-US" baseline="0" dirty="0"/>
              <a:t> the frequency of it.</a:t>
            </a:r>
          </a:p>
          <a:p>
            <a:r>
              <a:rPr lang="en-US" baseline="0" dirty="0"/>
              <a:t>Acts 20:7; 1 Cor. 16:2—disciples gathered on the first day of the week, in fact, every first day of the week.</a:t>
            </a:r>
          </a:p>
          <a:p>
            <a:r>
              <a:rPr lang="en-US" baseline="0" dirty="0"/>
              <a:t>Acts 20:7; 1 Cor. 11:17ff—they came together to eat the Lord’s supper.</a:t>
            </a:r>
            <a:endParaRPr lang="en-US" dirty="0"/>
          </a:p>
        </p:txBody>
      </p:sp>
      <p:sp>
        <p:nvSpPr>
          <p:cNvPr id="4" name="Slide Number Placeholder 3"/>
          <p:cNvSpPr>
            <a:spLocks noGrp="1"/>
          </p:cNvSpPr>
          <p:nvPr>
            <p:ph type="sldNum" sz="quarter" idx="10"/>
          </p:nvPr>
        </p:nvSpPr>
        <p:spPr/>
        <p:txBody>
          <a:bodyPr/>
          <a:lstStyle/>
          <a:p>
            <a:fld id="{ECEC8807-D0F3-47A8-9D59-5CA297940E5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BCA74-BA09-4F28-879E-E395547CC066}" type="slidenum">
              <a:rPr lang="en-US"/>
              <a:pPr/>
              <a:t>9</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a:t>“O</a:t>
            </a:r>
            <a:r>
              <a:rPr lang="en-US" baseline="0" dirty="0"/>
              <a:t> to be like thee Blessed Redeemer—this is my constant longing and prayer”</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His teaching is much easier to relate</a:t>
            </a:r>
            <a:r>
              <a:rPr lang="en-US" baseline="0" dirty="0"/>
              <a:t> to—when we see it embodied in Christ and His followers.</a:t>
            </a:r>
          </a:p>
          <a:p>
            <a:endParaRPr lang="en-US" baseline="0" dirty="0"/>
          </a:p>
          <a:p>
            <a:r>
              <a:rPr lang="en-US" dirty="0"/>
              <a:t>These churches were taught the commandments of the Lord, and so what they did in obedience</a:t>
            </a:r>
            <a:r>
              <a:rPr lang="en-US" baseline="0" dirty="0"/>
              <a:t> to the Lord is what we need to do today.</a:t>
            </a:r>
          </a:p>
          <a:p>
            <a:endParaRPr lang="en-US" baseline="0" dirty="0"/>
          </a:p>
          <a:p>
            <a:r>
              <a:rPr lang="en-US" dirty="0"/>
              <a:t>Churches who are interested in following Jesus will endeavor to follow</a:t>
            </a:r>
            <a:r>
              <a:rPr lang="en-US" baseline="0" dirty="0"/>
              <a:t> this pattern.</a:t>
            </a:r>
            <a:endParaRPr lang="en-US" dirty="0"/>
          </a:p>
        </p:txBody>
      </p:sp>
      <p:sp>
        <p:nvSpPr>
          <p:cNvPr id="4" name="Slide Number Placeholder 3"/>
          <p:cNvSpPr>
            <a:spLocks noGrp="1"/>
          </p:cNvSpPr>
          <p:nvPr>
            <p:ph type="sldNum" sz="quarter" idx="10"/>
          </p:nvPr>
        </p:nvSpPr>
        <p:spPr/>
        <p:txBody>
          <a:bodyPr/>
          <a:lstStyle/>
          <a:p>
            <a:fld id="{ECEC8807-D0F3-47A8-9D59-5CA297940E5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423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42340"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42341"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42342" name="Rectangle 6"/>
          <p:cNvSpPr>
            <a:spLocks noGrp="1" noChangeArrowheads="1"/>
          </p:cNvSpPr>
          <p:nvPr>
            <p:ph type="sldNum" sz="quarter" idx="4"/>
          </p:nvPr>
        </p:nvSpPr>
        <p:spPr>
          <a:xfrm>
            <a:off x="6553200" y="6248400"/>
            <a:ext cx="1905000" cy="457200"/>
          </a:xfrm>
        </p:spPr>
        <p:txBody>
          <a:bodyPr/>
          <a:lstStyle>
            <a:lvl1pPr>
              <a:defRPr/>
            </a:lvl1pPr>
          </a:lstStyle>
          <a:p>
            <a:fld id="{D9961E8B-B2D4-4AE7-BD30-65E170933D51}" type="slidenum">
              <a:rPr lang="en-US" smtClean="0"/>
              <a:pPr/>
              <a:t>‹#›</a:t>
            </a:fld>
            <a:endParaRPr lang="en-US"/>
          </a:p>
        </p:txBody>
      </p:sp>
      <p:sp>
        <p:nvSpPr>
          <p:cNvPr id="14234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24D546-AEDC-4DF9-915A-693B1558AC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AFB331-91DF-47FE-A8F3-FC47BA8381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4CE502-6782-471E-A730-99A0359E99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EE9018-3298-48A8-895F-CD7FE161E1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907FDF-DC6C-45A4-AE26-3E25A370F8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478113-9FA3-4729-96EA-52C0937A7D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CA3C99-2D5E-4758-8D48-74E02A8BC9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8D0E69-DC54-4D07-A9AB-A486F2908D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98DA34-624C-46F4-A07F-56AEC398C3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20AACE-1960-42D2-A84D-F885B8077B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4131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13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pitchFamily="18" charset="0"/>
            </a:endParaRPr>
          </a:p>
        </p:txBody>
      </p:sp>
      <p:sp>
        <p:nvSpPr>
          <p:cNvPr id="1413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1413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413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413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11FEBA0E-4EF1-4AC2-8651-1E8ACB49BE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itchFamily="34" charset="0"/>
        </a:defRPr>
      </a:lvl2pPr>
      <a:lvl3pPr algn="l" rtl="0" eaLnBrk="1" fontAlgn="base" hangingPunct="1">
        <a:spcBef>
          <a:spcPct val="0"/>
        </a:spcBef>
        <a:spcAft>
          <a:spcPct val="0"/>
        </a:spcAft>
        <a:defRPr sz="3800">
          <a:solidFill>
            <a:schemeClr val="tx2"/>
          </a:solidFill>
          <a:latin typeface="Verdana" pitchFamily="34" charset="0"/>
        </a:defRPr>
      </a:lvl3pPr>
      <a:lvl4pPr algn="l" rtl="0" eaLnBrk="1" fontAlgn="base" hangingPunct="1">
        <a:spcBef>
          <a:spcPct val="0"/>
        </a:spcBef>
        <a:spcAft>
          <a:spcPct val="0"/>
        </a:spcAft>
        <a:defRPr sz="3800">
          <a:solidFill>
            <a:schemeClr val="tx2"/>
          </a:solidFill>
          <a:latin typeface="Verdana" pitchFamily="34" charset="0"/>
        </a:defRPr>
      </a:lvl4pPr>
      <a:lvl5pPr algn="l" rtl="0" eaLnBrk="1" fontAlgn="base" hangingPunct="1">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dirty="0">
                <a:latin typeface="Lucida Sans Unicode" panose="020B0602030504020204" pitchFamily="34" charset="0"/>
                <a:cs typeface="Lucida Sans Unicode" panose="020B0602030504020204" pitchFamily="34" charset="0"/>
              </a:rPr>
              <a:t>Last Sunday Night…</a:t>
            </a: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invitation Jesus extends to all: Follow Me!</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 have decided to follow Jesus, and here’s why: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 believe in Him, that He is indeed the Christ, the Son of God, and therefore everything else He claims to be.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 believe He loved me and gave Himself for me.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 believe His promises—what He will do </a:t>
            </a:r>
            <a:r>
              <a:rPr lang="en-US" sz="2200" i="1" dirty="0">
                <a:latin typeface="Lucida Sans Unicode" panose="020B0602030504020204" pitchFamily="34" charset="0"/>
                <a:cs typeface="Lucida Sans Unicode" panose="020B0602030504020204" pitchFamily="34" charset="0"/>
              </a:rPr>
              <a:t>for</a:t>
            </a:r>
            <a:r>
              <a:rPr lang="en-US" sz="2200" dirty="0">
                <a:latin typeface="Lucida Sans Unicode" panose="020B0602030504020204" pitchFamily="34" charset="0"/>
                <a:cs typeface="Lucida Sans Unicode" panose="020B0602030504020204" pitchFamily="34" charset="0"/>
              </a:rPr>
              <a:t> me if I follow, and what He will </a:t>
            </a:r>
            <a:r>
              <a:rPr lang="en-US" sz="2200" i="1" dirty="0">
                <a:latin typeface="Lucida Sans Unicode" panose="020B0602030504020204" pitchFamily="34" charset="0"/>
                <a:cs typeface="Lucida Sans Unicode" panose="020B0602030504020204" pitchFamily="34" charset="0"/>
              </a:rPr>
              <a:t>to</a:t>
            </a:r>
            <a:r>
              <a:rPr lang="en-US" sz="2200" dirty="0">
                <a:latin typeface="Lucida Sans Unicode" panose="020B0602030504020204" pitchFamily="34" charset="0"/>
                <a:cs typeface="Lucida Sans Unicode" panose="020B0602030504020204" pitchFamily="34" charset="0"/>
              </a:rPr>
              <a:t> me if I don’t.</a:t>
            </a:r>
          </a:p>
        </p:txBody>
      </p:sp>
    </p:spTree>
    <p:extLst>
      <p:ext uri="{BB962C8B-B14F-4D97-AF65-F5344CB8AC3E}">
        <p14:creationId xmlns:p14="http://schemas.microsoft.com/office/powerpoint/2010/main" val="315830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type="title"/>
          </p:nvPr>
        </p:nvSpPr>
        <p:spPr/>
        <p:txBody>
          <a:bodyPr>
            <a:normAutofit/>
          </a:bodyPr>
          <a:lstStyle/>
          <a:p>
            <a:r>
              <a:rPr lang="en-US" sz="3200" dirty="0">
                <a:effectLst/>
                <a:latin typeface="Lucida Sans Unicode" panose="020B0602030504020204" pitchFamily="34" charset="0"/>
                <a:cs typeface="Lucida Sans Unicode" panose="020B0602030504020204" pitchFamily="34" charset="0"/>
              </a:rPr>
              <a:t>When Jesus says, “Follow Me,”</a:t>
            </a:r>
            <a:br>
              <a:rPr lang="en-US" sz="3200" dirty="0">
                <a:effectLst/>
                <a:latin typeface="Lucida Sans Unicode" panose="020B0602030504020204" pitchFamily="34" charset="0"/>
                <a:cs typeface="Lucida Sans Unicode" panose="020B0602030504020204" pitchFamily="34" charset="0"/>
              </a:rPr>
            </a:br>
            <a:r>
              <a:rPr lang="en-US" sz="3200" dirty="0">
                <a:effectLst/>
                <a:latin typeface="Lucida Sans Unicode" panose="020B0602030504020204" pitchFamily="34" charset="0"/>
                <a:cs typeface="Lucida Sans Unicode" panose="020B0602030504020204" pitchFamily="34" charset="0"/>
              </a:rPr>
              <a:t>He means…</a:t>
            </a:r>
          </a:p>
        </p:txBody>
      </p:sp>
      <p:sp>
        <p:nvSpPr>
          <p:cNvPr id="21506" name="Rectangle 2"/>
          <p:cNvSpPr>
            <a:spLocks noGrp="1" noRot="1" noChangeArrowheads="1"/>
          </p:cNvSpPr>
          <p:nvPr>
            <p:ph idx="1"/>
          </p:nvPr>
        </p:nvSpPr>
        <p:spPr>
          <a:noFill/>
          <a:ln/>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Follow the example of others who followed Me.</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1 Corinthians 11:1; Phil. 3:17.</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Including local churches—</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1 Cor. 14:37; 4:17; 1 Thess. 1:6-8.</a:t>
            </a:r>
          </a:p>
          <a:p>
            <a:pPr>
              <a:lnSpc>
                <a:spcPct val="125000"/>
              </a:lnSpc>
              <a:spcBef>
                <a:spcPts val="0"/>
              </a:spcBef>
              <a:spcAft>
                <a:spcPts val="2400"/>
              </a:spcAft>
            </a:pP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Rot="1" noChangeArrowheads="1"/>
          </p:cNvSpPr>
          <p:nvPr>
            <p:ph type="title"/>
          </p:nvPr>
        </p:nvSpPr>
        <p:spPr/>
        <p:txBody>
          <a:bodyPr anchor="ctr">
            <a:normAutofit/>
          </a:bodyPr>
          <a:lstStyle/>
          <a:p>
            <a:r>
              <a:rPr lang="en-US" sz="3200" dirty="0">
                <a:effectLst/>
                <a:latin typeface="Lucida Sans Unicode" panose="020B0602030504020204" pitchFamily="34" charset="0"/>
                <a:cs typeface="Lucida Sans Unicode" panose="020B0602030504020204" pitchFamily="34" charset="0"/>
              </a:rPr>
              <a:t>When Jesus says, “Follow Me,” He means...</a:t>
            </a:r>
          </a:p>
        </p:txBody>
      </p:sp>
      <p:sp>
        <p:nvSpPr>
          <p:cNvPr id="14340" name="Rectangle 4"/>
          <p:cNvSpPr>
            <a:spLocks noGrp="1" noRot="1" noChangeArrowheads="1"/>
          </p:cNvSpPr>
          <p:nvPr>
            <p:ph idx="1"/>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Follow My words—my teaching, my commands.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That’s how we show respect for His authority—Matthew 28:18; Luke 6:46.</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That’s how we express our love for Him—</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John 14:21, 23.</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That’s what true disciples do—John 8:30-32, 51.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noFill/>
          <a:ln/>
        </p:spPr>
        <p:txBody>
          <a:bodyPr anchor="ctr"/>
          <a:lstStyle/>
          <a:p>
            <a:r>
              <a:rPr lang="en-US" sz="3200" dirty="0">
                <a:effectLst/>
                <a:latin typeface="Lucida Sans Unicode" panose="020B0602030504020204" pitchFamily="34" charset="0"/>
                <a:cs typeface="Lucida Sans Unicode" panose="020B0602030504020204" pitchFamily="34" charset="0"/>
              </a:rPr>
              <a:t>When Jesus says, “Follow Me,” He means…</a:t>
            </a:r>
          </a:p>
        </p:txBody>
      </p:sp>
      <p:sp>
        <p:nvSpPr>
          <p:cNvPr id="26627" name="Rectangle 3"/>
          <p:cNvSpPr>
            <a:spLocks noGrp="1" noRot="1" noChangeArrowheads="1"/>
          </p:cNvSpPr>
          <p:nvPr>
            <p:ph idx="1"/>
          </p:nvPr>
        </p:nvSpPr>
        <p:spPr>
          <a:noFill/>
          <a:ln/>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Follow My words—my teaching, my commands.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That’s how sheep respond to their Shepherd—John 10:27, 5.</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That’s how the body responds to its Head—</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Ephesians 5:23-24.</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Warning: 2 John 1:9; John 12:47-48.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667000"/>
            <a:ext cx="7772400" cy="1500187"/>
          </a:xfrm>
        </p:spPr>
        <p:txBody>
          <a:bodyPr anchor="ctr"/>
          <a:lstStyle/>
          <a:p>
            <a:pPr>
              <a:lnSpc>
                <a:spcPct val="125000"/>
              </a:lnSpc>
            </a:pPr>
            <a:r>
              <a:rPr lang="en-US" sz="3600" dirty="0">
                <a:latin typeface="Lucida Sans Unicode" panose="020B0602030504020204" pitchFamily="34" charset="0"/>
                <a:cs typeface="Lucida Sans Unicode" panose="020B0602030504020204" pitchFamily="34" charset="0"/>
              </a:rPr>
              <a:t>Some important points about the teaching of Jesus…</a:t>
            </a:r>
          </a:p>
        </p:txBody>
      </p:sp>
    </p:spTree>
    <p:extLst>
      <p:ext uri="{BB962C8B-B14F-4D97-AF65-F5344CB8AC3E}">
        <p14:creationId xmlns:p14="http://schemas.microsoft.com/office/powerpoint/2010/main" val="44728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type="title"/>
          </p:nvPr>
        </p:nvSpPr>
        <p:spPr/>
        <p:txBody>
          <a:bodyPr anchor="ctr"/>
          <a:lstStyle/>
          <a:p>
            <a:r>
              <a:rPr lang="en-US" sz="3200" dirty="0">
                <a:latin typeface="Lucida Sans Unicode" panose="020B0602030504020204" pitchFamily="34" charset="0"/>
                <a:cs typeface="Lucida Sans Unicode" panose="020B0602030504020204" pitchFamily="34" charset="0"/>
              </a:rPr>
              <a:t>The teaching of Jesus...</a:t>
            </a:r>
          </a:p>
        </p:txBody>
      </p:sp>
      <p:sp>
        <p:nvSpPr>
          <p:cNvPr id="17410" name="Rectangle 2"/>
          <p:cNvSpPr>
            <a:spLocks noGrp="1" noRot="1" noChangeArrowheads="1"/>
          </p:cNvSpPr>
          <p:nvPr>
            <p:ph idx="1"/>
          </p:nvPr>
        </p:nvSpPr>
        <p:spPr>
          <a:noFill/>
          <a:ln/>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Includes that given </a:t>
            </a:r>
            <a:r>
              <a:rPr lang="en-US" sz="2400" b="1" dirty="0">
                <a:latin typeface="Lucida Sans Unicode" panose="020B0602030504020204" pitchFamily="34" charset="0"/>
                <a:cs typeface="Lucida Sans Unicode" panose="020B0602030504020204" pitchFamily="34" charset="0"/>
              </a:rPr>
              <a:t>through</a:t>
            </a:r>
            <a:r>
              <a:rPr lang="en-US" sz="2400" dirty="0">
                <a:latin typeface="Lucida Sans Unicode" panose="020B0602030504020204" pitchFamily="34" charset="0"/>
                <a:cs typeface="Lucida Sans Unicode" panose="020B0602030504020204" pitchFamily="34" charset="0"/>
              </a:rPr>
              <a:t> the apostles and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N. T. prophets.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Promise Jesus made to the apostles—</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John 14:25-26; 15:26-27; 16:12-15.</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The importance of their teaching—</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John 17:20-21.</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Fulfillment of this promise—Eph. 3:1-5.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52600"/>
            <a:ext cx="8229600" cy="4114801"/>
          </a:xfrm>
        </p:spPr>
        <p:txBody>
          <a:bodyPr anchor="ctr"/>
          <a:lstStyle/>
          <a:p>
            <a:pPr>
              <a:lnSpc>
                <a:spcPct val="125000"/>
              </a:lnSpc>
              <a:spcBef>
                <a:spcPts val="0"/>
              </a:spcBef>
              <a:spcAft>
                <a:spcPts val="3600"/>
              </a:spcAft>
            </a:pPr>
            <a:r>
              <a:rPr lang="en-US" sz="2500" dirty="0">
                <a:latin typeface="Lucida Sans Unicode" panose="020B0602030504020204" pitchFamily="34" charset="0"/>
                <a:cs typeface="Lucida Sans Unicode" panose="020B0602030504020204" pitchFamily="34" charset="0"/>
              </a:rPr>
              <a:t>“Finally then, brethren, we urge and exhort </a:t>
            </a:r>
            <a:r>
              <a:rPr lang="en-US" sz="2500" b="1" dirty="0">
                <a:latin typeface="Lucida Sans Unicode" panose="020B0602030504020204" pitchFamily="34" charset="0"/>
                <a:cs typeface="Lucida Sans Unicode" panose="020B0602030504020204" pitchFamily="34" charset="0"/>
              </a:rPr>
              <a:t>in the Lord Jesus</a:t>
            </a:r>
            <a:r>
              <a:rPr lang="en-US" sz="2500" dirty="0">
                <a:latin typeface="Lucida Sans Unicode" panose="020B0602030504020204" pitchFamily="34" charset="0"/>
                <a:cs typeface="Lucida Sans Unicode" panose="020B0602030504020204" pitchFamily="34" charset="0"/>
              </a:rPr>
              <a:t>…for you know what commandments we gave you </a:t>
            </a:r>
            <a:r>
              <a:rPr lang="en-US" sz="2500" b="1" dirty="0">
                <a:latin typeface="Lucida Sans Unicode" panose="020B0602030504020204" pitchFamily="34" charset="0"/>
                <a:cs typeface="Lucida Sans Unicode" panose="020B0602030504020204" pitchFamily="34" charset="0"/>
              </a:rPr>
              <a:t>through the Lord Jesus</a:t>
            </a:r>
            <a:r>
              <a:rPr lang="en-US" sz="2500" dirty="0">
                <a:latin typeface="Lucida Sans Unicode" panose="020B0602030504020204" pitchFamily="34" charset="0"/>
                <a:cs typeface="Lucida Sans Unicode" panose="020B0602030504020204" pitchFamily="34" charset="0"/>
              </a:rPr>
              <a:t>” (1 Thess. 4:1-2).</a:t>
            </a:r>
          </a:p>
          <a:p>
            <a:pPr>
              <a:lnSpc>
                <a:spcPct val="125000"/>
              </a:lnSpc>
              <a:spcBef>
                <a:spcPts val="0"/>
              </a:spcBef>
            </a:pPr>
            <a:r>
              <a:rPr lang="en-US" sz="2500" dirty="0">
                <a:latin typeface="Lucida Sans Unicode" panose="020B0602030504020204" pitchFamily="34" charset="0"/>
                <a:cs typeface="Lucida Sans Unicode" panose="020B0602030504020204" pitchFamily="34" charset="0"/>
              </a:rPr>
              <a:t>“For I </a:t>
            </a:r>
            <a:r>
              <a:rPr lang="en-US" sz="2500" b="1" dirty="0">
                <a:latin typeface="Lucida Sans Unicode" panose="020B0602030504020204" pitchFamily="34" charset="0"/>
                <a:cs typeface="Lucida Sans Unicode" panose="020B0602030504020204" pitchFamily="34" charset="0"/>
              </a:rPr>
              <a:t>received</a:t>
            </a:r>
            <a:r>
              <a:rPr lang="en-US" sz="2500" dirty="0">
                <a:latin typeface="Lucida Sans Unicode" panose="020B0602030504020204" pitchFamily="34" charset="0"/>
                <a:cs typeface="Lucida Sans Unicode" panose="020B0602030504020204" pitchFamily="34" charset="0"/>
              </a:rPr>
              <a:t> from the Lord that which I also </a:t>
            </a:r>
            <a:r>
              <a:rPr lang="en-US" sz="2500" b="1" dirty="0">
                <a:latin typeface="Lucida Sans Unicode" panose="020B0602030504020204" pitchFamily="34" charset="0"/>
                <a:cs typeface="Lucida Sans Unicode" panose="020B0602030504020204" pitchFamily="34" charset="0"/>
              </a:rPr>
              <a:t>delivered</a:t>
            </a:r>
            <a:r>
              <a:rPr lang="en-US" sz="2500" dirty="0">
                <a:latin typeface="Lucida Sans Unicode" panose="020B0602030504020204" pitchFamily="34" charset="0"/>
                <a:cs typeface="Lucida Sans Unicode" panose="020B0602030504020204" pitchFamily="34" charset="0"/>
              </a:rPr>
              <a:t> to you…” (1 Cor. 11:23).</a:t>
            </a:r>
          </a:p>
        </p:txBody>
      </p:sp>
    </p:spTree>
    <p:extLst>
      <p:ext uri="{BB962C8B-B14F-4D97-AF65-F5344CB8AC3E}">
        <p14:creationId xmlns:p14="http://schemas.microsoft.com/office/powerpoint/2010/main" val="227879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nchor="ctr">
            <a:normAutofit/>
          </a:bodyPr>
          <a:lstStyle/>
          <a:p>
            <a:r>
              <a:rPr lang="en-US" sz="3200" dirty="0">
                <a:effectLst/>
                <a:latin typeface="Lucida Sans Unicode" panose="020B0602030504020204" pitchFamily="34" charset="0"/>
                <a:ea typeface="Verdana" pitchFamily="34" charset="0"/>
                <a:cs typeface="Lucida Sans Unicode" panose="020B0602030504020204" pitchFamily="34" charset="0"/>
              </a:rPr>
              <a:t>The teaching of Jesus...</a:t>
            </a:r>
          </a:p>
        </p:txBody>
      </p:sp>
      <p:sp>
        <p:nvSpPr>
          <p:cNvPr id="41987" name="Rectangle 3"/>
          <p:cNvSpPr>
            <a:spLocks noGrp="1" noRot="1" noChangeArrowheads="1"/>
          </p:cNvSpPr>
          <p:nvPr>
            <p:ph idx="1"/>
          </p:nvPr>
        </p:nvSpPr>
        <p:spPr>
          <a:noFill/>
          <a:ln/>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Is sometimes explicit...</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“But the Spirit explicitly says that in later times some will fall away from the faith...”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(1 Timothy 4:1, NAS).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So evidently, not everything IS said explicitly.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nchor="ctr">
            <a:normAutofit/>
          </a:bodyPr>
          <a:lstStyle/>
          <a:p>
            <a:r>
              <a:rPr lang="en-US" sz="3200" dirty="0">
                <a:effectLst/>
                <a:latin typeface="Lucida Sans Unicode" panose="020B0602030504020204" pitchFamily="34" charset="0"/>
                <a:ea typeface="Verdana" pitchFamily="34" charset="0"/>
                <a:cs typeface="Lucida Sans Unicode" panose="020B0602030504020204" pitchFamily="34" charset="0"/>
              </a:rPr>
              <a:t>The teaching of Jesus...</a:t>
            </a:r>
          </a:p>
        </p:txBody>
      </p:sp>
      <p:sp>
        <p:nvSpPr>
          <p:cNvPr id="43011" name="Rectangle 3"/>
          <p:cNvSpPr>
            <a:spLocks noGrp="1" noRot="1" noChangeArrowheads="1"/>
          </p:cNvSpPr>
          <p:nvPr>
            <p:ph idx="1"/>
          </p:nvPr>
        </p:nvSpPr>
        <p:spPr>
          <a:noFill/>
          <a:ln/>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But other times is implied...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“And a vision appeared to Paul in the night. A man of Macedonia stood and pleaded with him, saying, ‘Come over to Macedonia and help us.’  Now after he had seen the vision, immediately we sought to go to Macedonia, </a:t>
            </a:r>
            <a:r>
              <a:rPr lang="en-US" sz="2200" b="1" dirty="0">
                <a:latin typeface="Lucida Sans Unicode" panose="020B0602030504020204" pitchFamily="34" charset="0"/>
                <a:cs typeface="Lucida Sans Unicode" panose="020B0602030504020204" pitchFamily="34" charset="0"/>
              </a:rPr>
              <a:t>concluding</a:t>
            </a:r>
            <a:r>
              <a:rPr lang="en-US" sz="2200" dirty="0">
                <a:latin typeface="Lucida Sans Unicode" panose="020B0602030504020204" pitchFamily="34" charset="0"/>
                <a:cs typeface="Lucida Sans Unicode" panose="020B0602030504020204" pitchFamily="34" charset="0"/>
              </a:rPr>
              <a:t> that the Lord had called us to preach the gospel to them”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(Acts 16:9-10).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Example: Teaching on Lord’s Supper.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noFill/>
          <a:ln/>
        </p:spPr>
        <p:txBody>
          <a:bodyPr/>
          <a:lstStyle/>
          <a:p>
            <a:r>
              <a:rPr lang="en-US" sz="3200" dirty="0">
                <a:effectLst/>
                <a:latin typeface="Lucida Sans Unicode" panose="020B0602030504020204" pitchFamily="34" charset="0"/>
                <a:cs typeface="Lucida Sans Unicode" panose="020B0602030504020204" pitchFamily="34" charset="0"/>
              </a:rPr>
              <a:t>When Jesus says, “Follow Me,”</a:t>
            </a:r>
            <a:br>
              <a:rPr lang="en-US" sz="3200" dirty="0">
                <a:effectLst/>
                <a:latin typeface="Lucida Sans Unicode" panose="020B0602030504020204" pitchFamily="34" charset="0"/>
                <a:cs typeface="Lucida Sans Unicode" panose="020B0602030504020204" pitchFamily="34" charset="0"/>
              </a:rPr>
            </a:br>
            <a:r>
              <a:rPr lang="en-US" sz="3200" dirty="0">
                <a:effectLst/>
                <a:latin typeface="Lucida Sans Unicode" panose="020B0602030504020204" pitchFamily="34" charset="0"/>
                <a:cs typeface="Lucida Sans Unicode" panose="020B0602030504020204" pitchFamily="34" charset="0"/>
              </a:rPr>
              <a:t>He means…</a:t>
            </a:r>
          </a:p>
        </p:txBody>
      </p:sp>
      <p:sp>
        <p:nvSpPr>
          <p:cNvPr id="19459" name="Rectangle 3"/>
          <p:cNvSpPr>
            <a:spLocks noGrp="1" noRot="1" noChangeArrowheads="1"/>
          </p:cNvSpPr>
          <p:nvPr>
            <p:ph idx="1"/>
          </p:nvPr>
        </p:nvSpPr>
        <p:spPr>
          <a:noFill/>
          <a:ln/>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Follow My example.</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John 13:15; 1 Peter 2:21; 1 John 2:6.</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Not just my actions, but the spirit in which I did them—2 Cor. 12:18.</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Rom. 8:28-29.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59" grpId="0" uiExpand="1" build="p"/>
    </p:bldLst>
  </p:timing>
</p:sld>
</file>

<file path=ppt/theme/theme1.xml><?xml version="1.0" encoding="utf-8"?>
<a:theme xmlns:a="http://schemas.openxmlformats.org/drawingml/2006/main" name="Red Bar">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Red Bar</Template>
  <TotalTime>615</TotalTime>
  <Words>770</Words>
  <Application>Microsoft Office PowerPoint</Application>
  <PresentationFormat>On-screen Show (4:3)</PresentationFormat>
  <Paragraphs>63</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Lucida Sans Unicode</vt:lpstr>
      <vt:lpstr>Times New Roman</vt:lpstr>
      <vt:lpstr>Verdana</vt:lpstr>
      <vt:lpstr>Wingdings</vt:lpstr>
      <vt:lpstr>Red Bar</vt:lpstr>
      <vt:lpstr>Last Sunday Night…</vt:lpstr>
      <vt:lpstr>When Jesus says, “Follow Me,” He means...</vt:lpstr>
      <vt:lpstr>When Jesus says, “Follow Me,” He means…</vt:lpstr>
      <vt:lpstr>PowerPoint Presentation</vt:lpstr>
      <vt:lpstr>The teaching of Jesus...</vt:lpstr>
      <vt:lpstr>PowerPoint Presentation</vt:lpstr>
      <vt:lpstr>The teaching of Jesus...</vt:lpstr>
      <vt:lpstr>The teaching of Jesus...</vt:lpstr>
      <vt:lpstr>When Jesus says, “Follow Me,” He means…</vt:lpstr>
      <vt:lpstr>When Jesus says, “Follow Me,” He means…</vt:lpstr>
    </vt:vector>
  </TitlesOfParts>
  <Company>Prattmont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says, “Follow Me,” He means…</dc:title>
  <dc:creator>Bryan Gibson</dc:creator>
  <cp:lastModifiedBy>William Gibson</cp:lastModifiedBy>
  <cp:revision>26</cp:revision>
  <cp:lastPrinted>2022-06-24T18:41:28Z</cp:lastPrinted>
  <dcterms:created xsi:type="dcterms:W3CDTF">2007-10-03T19:18:18Z</dcterms:created>
  <dcterms:modified xsi:type="dcterms:W3CDTF">2022-06-24T19:42:31Z</dcterms:modified>
</cp:coreProperties>
</file>