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1"/>
  </p:handoutMasterIdLst>
  <p:sldIdLst>
    <p:sldId id="257" r:id="rId2"/>
    <p:sldId id="274" r:id="rId3"/>
    <p:sldId id="256" r:id="rId4"/>
    <p:sldId id="271" r:id="rId5"/>
    <p:sldId id="273" r:id="rId6"/>
    <p:sldId id="272" r:id="rId7"/>
    <p:sldId id="269" r:id="rId8"/>
    <p:sldId id="270" r:id="rId9"/>
    <p:sldId id="275" r:id="rId10"/>
    <p:sldId id="261" r:id="rId11"/>
    <p:sldId id="258" r:id="rId12"/>
    <p:sldId id="259" r:id="rId13"/>
    <p:sldId id="260" r:id="rId14"/>
    <p:sldId id="262" r:id="rId15"/>
    <p:sldId id="263" r:id="rId16"/>
    <p:sldId id="264" r:id="rId17"/>
    <p:sldId id="268" r:id="rId18"/>
    <p:sldId id="266" r:id="rId19"/>
    <p:sldId id="267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9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5F89197-2415-473B-91B5-2688C7AA9572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B81E971-4FC5-45E6-8C57-822B385F3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31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C921D7-C50B-4F46-9C5C-86B065CD190A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1945C6-FF06-4B14-8CB7-9D8D49F2C78B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21D7-C50B-4F46-9C5C-86B065CD190A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45C6-FF06-4B14-8CB7-9D8D49F2C78B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21D7-C50B-4F46-9C5C-86B065CD190A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45C6-FF06-4B14-8CB7-9D8D49F2C78B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21D7-C50B-4F46-9C5C-86B065CD190A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45C6-FF06-4B14-8CB7-9D8D49F2C78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21D7-C50B-4F46-9C5C-86B065CD190A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45C6-FF06-4B14-8CB7-9D8D49F2C7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21D7-C50B-4F46-9C5C-86B065CD190A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45C6-FF06-4B14-8CB7-9D8D49F2C78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21D7-C50B-4F46-9C5C-86B065CD190A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45C6-FF06-4B14-8CB7-9D8D49F2C78B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21D7-C50B-4F46-9C5C-86B065CD190A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45C6-FF06-4B14-8CB7-9D8D49F2C78B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21D7-C50B-4F46-9C5C-86B065CD190A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45C6-FF06-4B14-8CB7-9D8D49F2C7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21D7-C50B-4F46-9C5C-86B065CD190A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45C6-FF06-4B14-8CB7-9D8D49F2C7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21D7-C50B-4F46-9C5C-86B065CD190A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45C6-FF06-4B14-8CB7-9D8D49F2C7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FC921D7-C50B-4F46-9C5C-86B065CD190A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A1945C6-FF06-4B14-8CB7-9D8D49F2C7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48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Lesson 16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48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Ezekiel 27-28</a:t>
            </a:r>
          </a:p>
        </p:txBody>
      </p:sp>
    </p:spTree>
    <p:extLst>
      <p:ext uri="{BB962C8B-B14F-4D97-AF65-F5344CB8AC3E}">
        <p14:creationId xmlns:p14="http://schemas.microsoft.com/office/powerpoint/2010/main" val="2766414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1" y="1447800"/>
            <a:ext cx="8001000" cy="5029199"/>
          </a:xfrm>
        </p:spPr>
        <p:txBody>
          <a:bodyPr anchor="ctr"/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5000"/>
              <a:buFont typeface="+mj-lt"/>
              <a:buAutoNum type="arabicPeriod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Where was Tyre situated and what was she to the isles? (27:2).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Specifies many different cities from many different nations with which she traded (one of those nations covered in question #3).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yet, this is what the LORD told Ezekiel: “Take up a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lamentation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for Tyre” (27:2).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56263" cy="8382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8321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447800"/>
            <a:ext cx="8077199" cy="5029199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  F  (#1) Tyre did not think too highly of herself.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am perfect in _________” (27:3).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Tyre is likened to what vessel?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Built with the finest materials from all over the world (4-7), with the finest crew and army possible (8-11).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5000"/>
              <a:buFont typeface="+mj-lt"/>
              <a:buAutoNum type="arabicPeriod" startAt="2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did Tyre “spread forth to be thy sail”? (27:7).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56263" cy="8382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57885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1" y="1447800"/>
            <a:ext cx="8001000" cy="5029199"/>
          </a:xfrm>
        </p:spPr>
        <p:txBody>
          <a:bodyPr/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5000"/>
              <a:buFont typeface="+mj-lt"/>
              <a:buAutoNum type="arabicPeriod" startAt="3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what did Syria trade with Tyre? (27:16).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“Her commercial glory is enhanced both by the number of different nations and cities with which she trades as well as the wide range of merchandise in which she deals” (</a:t>
            </a:r>
            <a:r>
              <a:rPr lang="en-US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Harkrider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p. 65).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Did Judah do business with Tyre? (27:17).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Main point in v. 25: “You were filled and very glorious in the midst of the seas” (27:25).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So filled, so overloaded that what happened?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56263" cy="8382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02944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447800"/>
            <a:ext cx="8077199" cy="5029199"/>
          </a:xfrm>
        </p:spPr>
        <p:txBody>
          <a:bodyPr anchor="ctr"/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5000"/>
              <a:buFont typeface="+mj-lt"/>
              <a:buAutoNum type="arabicPeriod" startAt="4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would fall into the midst of the sea? (27:27).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This beautiful ship is now a sinking ship.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Your oarsmen brought you into many waters, but the east wind broke you in the midst of the seas” (27:26).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5000"/>
              <a:buFont typeface="+mj-lt"/>
              <a:buAutoNum type="arabicPeriod" startAt="5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lamentation would be said by the mariners when Tyre fell? (27:29-36, esp. v. 32).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56263" cy="8382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20055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1" y="1447800"/>
            <a:ext cx="8001000" cy="5029199"/>
          </a:xfrm>
        </p:spPr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5000"/>
              <a:buFont typeface="Wingdings" panose="05000000000000000000" pitchFamily="2" charset="2"/>
              <a:buChar char="ü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Let’s do the following two questions together.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5000"/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  F (#3) Tyre set its heart as the heart of God.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5000"/>
              <a:buFont typeface="+mj-lt"/>
              <a:buAutoNum type="arabicPeriod" startAt="6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was the primary sin of Tyre? (28:2-9).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5000"/>
              <a:buFont typeface="Arial" panose="020B0604020202020204" pitchFamily="34" charset="0"/>
              <a:buChar char="•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“heart lifted up”—same was said of </a:t>
            </a:r>
            <a:r>
              <a:rPr lang="en-US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Uzziah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b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(2 Chron. 26:16); Hezekiah (2 Chron. 32:25); Nebuchadnezzar (Daniel 5:20).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56263" cy="8382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76613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1" y="1447800"/>
            <a:ext cx="8001000" cy="5029199"/>
          </a:xfrm>
        </p:spPr>
        <p:txBody>
          <a:bodyPr anchor="ctr"/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5000"/>
              <a:buFont typeface="+mj-lt"/>
              <a:buAutoNum type="arabicPeriod" startAt="7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comparison is made between Daniel and the king of Tyre? (28:3).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5000"/>
              <a:buFont typeface="Arial" panose="020B0604020202020204" pitchFamily="34" charset="0"/>
              <a:buChar char="•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Or at least so he thought.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5000"/>
              <a:buFont typeface="Arial" panose="020B0604020202020204" pitchFamily="34" charset="0"/>
              <a:buChar char="•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Job, to his friends: “No doubt you are the people, and wisdom will die with you” (Job 12:2).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56263" cy="8382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9628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1" y="1447800"/>
            <a:ext cx="8001000" cy="5029199"/>
          </a:xfrm>
        </p:spPr>
        <p:txBody>
          <a:bodyPr anchor="ctr"/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5000"/>
              <a:buFont typeface="+mj-lt"/>
              <a:buAutoNum type="arabicPeriod" startAt="8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Why was </a:t>
            </a:r>
            <a:r>
              <a:rPr lang="en-US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Tyre’s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heart lifted up? (28:4-5).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5000"/>
              <a:buFont typeface="Arial" panose="020B0604020202020204" pitchFamily="34" charset="0"/>
              <a:buChar char="•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“Your heart was lifted up because of your beauty” (28:17).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5000"/>
              <a:buFont typeface="Arial" panose="020B0604020202020204" pitchFamily="34" charset="0"/>
              <a:buChar char="•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Why was Paul thankful for his thorn in the flesh? </a:t>
            </a:r>
            <a:b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(2 Cor. 12:7-10).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56263" cy="8382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74600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1" y="1447800"/>
            <a:ext cx="8001000" cy="5029199"/>
          </a:xfrm>
        </p:spPr>
        <p:txBody>
          <a:bodyPr anchor="ctr"/>
          <a:lstStyle/>
          <a:p>
            <a:pPr marL="0" indent="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5000"/>
              <a:buNone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  F (#4) Tyre had iniquity in her from the day of her creation.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5000"/>
              <a:buFont typeface="Arial" panose="020B0604020202020204" pitchFamily="34" charset="0"/>
              <a:buChar char="•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“You were perfect in your ways from the day you were created, till iniquity was found in you” (28:15).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56263" cy="8382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89824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1" y="1447800"/>
            <a:ext cx="8001000" cy="5029199"/>
          </a:xfrm>
        </p:spPr>
        <p:txBody>
          <a:bodyPr anchor="ctr"/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5000"/>
              <a:buFont typeface="+mj-lt"/>
              <a:buAutoNum type="arabicPeriod" startAt="9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final state did Ezekiel prophesy for Tyre? (28:18-19).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5000"/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talked about this in the previous lesson, from 26:13-14, 19-21.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56263" cy="8382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232138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1" y="1447800"/>
            <a:ext cx="8001000" cy="5029199"/>
          </a:xfrm>
        </p:spPr>
        <p:txBody>
          <a:bodyPr anchor="ctr"/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5000"/>
              <a:buFont typeface="+mj-lt"/>
              <a:buAutoNum type="arabicPeriod" startAt="10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would Sidon know from God’s judgment? (28:22-24).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5000"/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“They shall know that I am the LORD”—16 times in </a:t>
            </a:r>
            <a:r>
              <a:rPr lang="en-US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chs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 25-32.</a:t>
            </a:r>
          </a:p>
          <a:p>
            <a:pPr marL="0" indent="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5000"/>
              <a:buNone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  F (#5) The house of Israel would be gathered from the people among whom they are scattered.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5000"/>
              <a:buFont typeface="Arial" panose="020B0604020202020204" pitchFamily="34" charset="0"/>
              <a:buChar char="•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28:25-26.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56263" cy="8382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18111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ible Map | Tyre and Sidon">
            <a:extLst>
              <a:ext uri="{FF2B5EF4-FFF2-40B4-BE49-F238E27FC236}">
                <a16:creationId xmlns:a16="http://schemas.microsoft.com/office/drawing/2014/main" id="{641787EC-C876-566F-843C-2DFEF85E06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92" y="545907"/>
            <a:ext cx="7902616" cy="576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648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1" y="1447800"/>
            <a:ext cx="8001000" cy="5029199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4200"/>
              </a:spcAft>
              <a:buClrTx/>
              <a:buSzPct val="95000"/>
              <a:buFont typeface="Wingdings" panose="05000000000000000000" pitchFamily="2" charset="2"/>
              <a:buChar char="§"/>
            </a:pPr>
            <a:r>
              <a:rPr lang="en-US" sz="2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Lamentation for Tyre (27)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4200"/>
              </a:spcAft>
              <a:buClrTx/>
              <a:buSzPct val="95000"/>
              <a:buFont typeface="Wingdings" panose="05000000000000000000" pitchFamily="2" charset="2"/>
              <a:buChar char="§"/>
            </a:pPr>
            <a:r>
              <a:rPr lang="en-US" sz="2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Lamentation for the </a:t>
            </a:r>
            <a:r>
              <a:rPr lang="en-US" sz="26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King</a:t>
            </a:r>
            <a:r>
              <a:rPr lang="en-US" sz="2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of Tyre (28:1-19)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4200"/>
              </a:spcAft>
              <a:buClrTx/>
              <a:buSzPct val="95000"/>
              <a:buFont typeface="Wingdings" panose="05000000000000000000" pitchFamily="2" charset="2"/>
              <a:buChar char="§"/>
            </a:pPr>
            <a:r>
              <a:rPr lang="en-US" sz="2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Judgment Against Sidon (28:20-24) *25 mi.*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4200"/>
              </a:spcAft>
              <a:buClrTx/>
              <a:buSzPct val="95000"/>
              <a:buFont typeface="Wingdings" panose="05000000000000000000" pitchFamily="2" charset="2"/>
              <a:buChar char="§"/>
            </a:pPr>
            <a:r>
              <a:rPr lang="en-US" sz="2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Much Better Outcome for Israel (28:25-26)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56263" cy="8382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689365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1" y="1447800"/>
            <a:ext cx="8001000" cy="5029199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5000"/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Pride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goes before destruction, and a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haughty spirit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before a fall” (Proverbs 16:18). *27:2-3*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5000"/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“Your heart is lifted up…” (28:2-5, 17).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5000"/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Deut. 8:11ff God warned Israel about this very thing, before they entered the promised land.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5000"/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“Arise, O LORD, do not let man prevail; let the nations be judged in Your sight. Put them in fear, O LORD, that the nations may know themselves to be but men” (Psalms 9:19-20). *28:9*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56263" cy="8382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Something the Lord Hates</a:t>
            </a:r>
          </a:p>
        </p:txBody>
      </p:sp>
    </p:spTree>
    <p:extLst>
      <p:ext uri="{BB962C8B-B14F-4D97-AF65-F5344CB8AC3E}">
        <p14:creationId xmlns:p14="http://schemas.microsoft.com/office/powerpoint/2010/main" val="30455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199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  <a:buClrTx/>
              <a:buSzPct val="95000"/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Acts 12:20-23.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  <a:buClrTx/>
              <a:buSzPct val="95000"/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“Let another man praise you…not your own mouth; a stranger, and not your own lips” (Proverbs 27:2).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  <a:buClrTx/>
              <a:buSzPct val="95000"/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“It is not good to eat much honey, nor is it glory to search out one’s own glory” (Proverbs 25:27, NAS).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56263" cy="8382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More on Pride</a:t>
            </a:r>
          </a:p>
        </p:txBody>
      </p:sp>
    </p:spTree>
    <p:extLst>
      <p:ext uri="{BB962C8B-B14F-4D97-AF65-F5344CB8AC3E}">
        <p14:creationId xmlns:p14="http://schemas.microsoft.com/office/powerpoint/2010/main" val="2888175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1" y="1447800"/>
            <a:ext cx="8001000" cy="5029199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5000"/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“And for the house of Israel there shall be no more a brier to prick or a thorn to hurt them among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all their neighbors who have treated them with contempt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Then they will know that I am the Lord GOD”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(28:24).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5000"/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 is NOT going to let these nations keep Him from accomplishing </a:t>
            </a:r>
            <a:r>
              <a:rPr lang="en-US">
                <a:latin typeface="Lucida Sans Unicode" panose="020B0602030504020204" pitchFamily="34" charset="0"/>
                <a:cs typeface="Lucida Sans Unicode" panose="020B0602030504020204" pitchFamily="34" charset="0"/>
              </a:rPr>
              <a:t>His purpose. 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56263" cy="838200"/>
          </a:xfrm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This Section is All About (25-32)</a:t>
            </a:r>
          </a:p>
        </p:txBody>
      </p:sp>
    </p:spTree>
    <p:extLst>
      <p:ext uri="{BB962C8B-B14F-4D97-AF65-F5344CB8AC3E}">
        <p14:creationId xmlns:p14="http://schemas.microsoft.com/office/powerpoint/2010/main" val="71702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309743"/>
          </a:xfrm>
        </p:spPr>
        <p:txBody>
          <a:bodyPr anchor="ctr"/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Chapter 27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>
          <a:xfrm>
            <a:off x="457200" y="2819400"/>
            <a:ext cx="7754713" cy="2448103"/>
          </a:xfrm>
        </p:spPr>
        <p:txBody>
          <a:bodyPr anchor="ctr">
            <a:normAutofit/>
          </a:bodyPr>
          <a:lstStyle/>
          <a:p>
            <a:pPr algn="l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  <a:buClrTx/>
              <a:buSzPct val="95000"/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1-26: Let’s go over in detail what fine things you have.</a:t>
            </a:r>
          </a:p>
          <a:p>
            <a:pPr algn="l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  <a:buClrTx/>
              <a:buSzPct val="95000"/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27-36: But now let’s talk about what’s going to happen to all of it.</a:t>
            </a:r>
          </a:p>
        </p:txBody>
      </p:sp>
    </p:spTree>
    <p:extLst>
      <p:ext uri="{BB962C8B-B14F-4D97-AF65-F5344CB8AC3E}">
        <p14:creationId xmlns:p14="http://schemas.microsoft.com/office/powerpoint/2010/main" val="1498493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1" y="1447800"/>
            <a:ext cx="8001000" cy="5029199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5000"/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You are the finest ship made of the finest material, constructed by the finest craftsmen. You have some of the finest merchandise, for which you traded with many countries/cities for some of their finest materials. You have the finest mariners/oarsmen and the finest pilots. And your army is formed by the best of the best (1-26).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5000"/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Anything catch your eye in what they received?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5000"/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But…verses 27-36.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56263" cy="8382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More Detail</a:t>
            </a:r>
          </a:p>
        </p:txBody>
      </p:sp>
    </p:spTree>
    <p:extLst>
      <p:ext uri="{BB962C8B-B14F-4D97-AF65-F5344CB8AC3E}">
        <p14:creationId xmlns:p14="http://schemas.microsoft.com/office/powerpoint/2010/main" val="16165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1" y="1447800"/>
            <a:ext cx="8001000" cy="5029199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  <a:buClrTx/>
              <a:buSzPct val="95000"/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You say you are a god, but in the hand of your slayer, you’ll be nothing but a man (1-10).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  <a:buClrTx/>
              <a:buSzPct val="95000"/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Consider the position I put you in, and the many advantages I gave you (11-15).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  <a:buClrTx/>
              <a:buSzPct val="95000"/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Instead of being thankful, you were filled with violence, multiplied your sins, corrupted the gifts I gave you (16-19).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56263" cy="8382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Chapter 28: The King of Tyre</a:t>
            </a:r>
          </a:p>
        </p:txBody>
      </p:sp>
    </p:spTree>
    <p:extLst>
      <p:ext uri="{BB962C8B-B14F-4D97-AF65-F5344CB8AC3E}">
        <p14:creationId xmlns:p14="http://schemas.microsoft.com/office/powerpoint/2010/main" val="120159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946</TotalTime>
  <Words>1027</Words>
  <Application>Microsoft Office PowerPoint</Application>
  <PresentationFormat>On-screen Show (4:3)</PresentationFormat>
  <Paragraphs>75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Book Antiqua</vt:lpstr>
      <vt:lpstr>Calibri</vt:lpstr>
      <vt:lpstr>Lucida Sans Unicode</vt:lpstr>
      <vt:lpstr>Wingdings</vt:lpstr>
      <vt:lpstr>Hardcover</vt:lpstr>
      <vt:lpstr>Lesson 16</vt:lpstr>
      <vt:lpstr>PowerPoint Presentation</vt:lpstr>
      <vt:lpstr>Outline</vt:lpstr>
      <vt:lpstr>Something the Lord Hates</vt:lpstr>
      <vt:lpstr>More on Pride</vt:lpstr>
      <vt:lpstr>What This Section is All About (25-32)</vt:lpstr>
      <vt:lpstr>Chapter 27</vt:lpstr>
      <vt:lpstr>More Detail</vt:lpstr>
      <vt:lpstr>Chapter 28: The King of Tyre</vt:lpstr>
      <vt:lpstr>Questions</vt:lpstr>
      <vt:lpstr>Questions</vt:lpstr>
      <vt:lpstr>Questions</vt:lpstr>
      <vt:lpstr>Questions</vt:lpstr>
      <vt:lpstr>Questions</vt:lpstr>
      <vt:lpstr>Questions</vt:lpstr>
      <vt:lpstr>Questions</vt:lpstr>
      <vt:lpstr>Questions</vt:lpstr>
      <vt:lpstr>Questions</vt:lpstr>
      <vt:lpstr>Questions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16</dc:title>
  <dc:creator>Bryan</dc:creator>
  <cp:lastModifiedBy>William Gibson</cp:lastModifiedBy>
  <cp:revision>28</cp:revision>
  <cp:lastPrinted>2023-04-12T20:24:42Z</cp:lastPrinted>
  <dcterms:created xsi:type="dcterms:W3CDTF">2017-07-11T19:50:03Z</dcterms:created>
  <dcterms:modified xsi:type="dcterms:W3CDTF">2023-04-17T21:35:42Z</dcterms:modified>
</cp:coreProperties>
</file>