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1524000"/>
            <a:ext cx="8001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0" y="4571999"/>
            <a:ext cx="8001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7999" y="762000"/>
            <a:ext cx="17145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501" y="762000"/>
            <a:ext cx="5714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9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0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524001"/>
            <a:ext cx="8001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4589464"/>
            <a:ext cx="8001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2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1" y="2286000"/>
            <a:ext cx="386333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09160" y="2286000"/>
            <a:ext cx="386334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6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62000"/>
            <a:ext cx="8001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1" y="2286000"/>
            <a:ext cx="386333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1" y="3048000"/>
            <a:ext cx="386333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09158" y="2286001"/>
            <a:ext cx="386334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09158" y="3048000"/>
            <a:ext cx="386334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7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6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1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61998"/>
            <a:ext cx="28575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0" y="762001"/>
            <a:ext cx="4572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286001"/>
            <a:ext cx="28575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1" y="762000"/>
            <a:ext cx="28574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00500" y="762001"/>
            <a:ext cx="4516041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1" y="2286000"/>
            <a:ext cx="28574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3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6118382" y="6244836"/>
            <a:ext cx="3025617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336368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5482095" y="6144070"/>
            <a:ext cx="3313703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62000"/>
            <a:ext cx="8001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2286001"/>
            <a:ext cx="8001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41874" y="194321"/>
            <a:ext cx="1530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" y="6356351"/>
            <a:ext cx="4959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9500" y="6356351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55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360" userDrawn="1">
          <p15:clr>
            <a:srgbClr val="F26B43"/>
          </p15:clr>
        </p15:guide>
        <p15:guide id="3" pos="720" userDrawn="1">
          <p15:clr>
            <a:srgbClr val="F26B43"/>
          </p15:clr>
        </p15:guide>
        <p15:guide id="4" pos="1080" userDrawn="1">
          <p15:clr>
            <a:srgbClr val="F26B43"/>
          </p15:clr>
        </p15:guide>
        <p15:guide id="5" pos="1440" userDrawn="1">
          <p15:clr>
            <a:srgbClr val="F26B43"/>
          </p15:clr>
        </p15:guide>
        <p15:guide id="6" pos="1800" userDrawn="1">
          <p15:clr>
            <a:srgbClr val="F26B43"/>
          </p15:clr>
        </p15:guide>
        <p15:guide id="7" pos="2160" userDrawn="1">
          <p15:clr>
            <a:srgbClr val="F26B43"/>
          </p15:clr>
        </p15:guide>
        <p15:guide id="8" pos="2520" userDrawn="1">
          <p15:clr>
            <a:srgbClr val="F26B43"/>
          </p15:clr>
        </p15:guide>
        <p15:guide id="9" pos="2880" userDrawn="1">
          <p15:clr>
            <a:srgbClr val="F26B43"/>
          </p15:clr>
        </p15:guide>
        <p15:guide id="10" pos="3240" userDrawn="1">
          <p15:clr>
            <a:srgbClr val="F26B43"/>
          </p15:clr>
        </p15:guide>
        <p15:guide id="11" pos="3600" userDrawn="1">
          <p15:clr>
            <a:srgbClr val="F26B43"/>
          </p15:clr>
        </p15:guide>
        <p15:guide id="12" pos="3960" userDrawn="1">
          <p15:clr>
            <a:srgbClr val="F26B43"/>
          </p15:clr>
        </p15:guide>
        <p15:guide id="13" pos="4320" userDrawn="1">
          <p15:clr>
            <a:srgbClr val="F26B43"/>
          </p15:clr>
        </p15:guide>
        <p15:guide id="14" pos="4680" userDrawn="1">
          <p15:clr>
            <a:srgbClr val="F26B43"/>
          </p15:clr>
        </p15:guide>
        <p15:guide id="15" pos="5040" userDrawn="1">
          <p15:clr>
            <a:srgbClr val="F26B43"/>
          </p15:clr>
        </p15:guide>
        <p15:guide id="16" pos="5400" userDrawn="1">
          <p15:clr>
            <a:srgbClr val="F26B43"/>
          </p15:clr>
        </p15:guide>
        <p15:guide id="17" pos="5760" userDrawn="1">
          <p15:clr>
            <a:srgbClr val="F26B43"/>
          </p15:clr>
        </p15:guide>
        <p15:guide id="18" orient="horz" userDrawn="1">
          <p15:clr>
            <a:srgbClr val="F26B43"/>
          </p15:clr>
        </p15:guide>
        <p15:guide id="19" orient="horz" pos="480" userDrawn="1">
          <p15:clr>
            <a:srgbClr val="F26B43"/>
          </p15:clr>
        </p15:guide>
        <p15:guide id="20" orient="horz" pos="960" userDrawn="1">
          <p15:clr>
            <a:srgbClr val="F26B43"/>
          </p15:clr>
        </p15:guide>
        <p15:guide id="21" orient="horz" pos="1440" userDrawn="1">
          <p15:clr>
            <a:srgbClr val="F26B43"/>
          </p15:clr>
        </p15:guide>
        <p15:guide id="22" orient="horz" pos="1920" userDrawn="1">
          <p15:clr>
            <a:srgbClr val="F26B43"/>
          </p15:clr>
        </p15:guide>
        <p15:guide id="23" orient="horz" pos="2400" userDrawn="1">
          <p15:clr>
            <a:srgbClr val="F26B43"/>
          </p15:clr>
        </p15:guide>
        <p15:guide id="24" orient="horz" pos="2880" userDrawn="1">
          <p15:clr>
            <a:srgbClr val="F26B43"/>
          </p15:clr>
        </p15:guide>
        <p15:guide id="25" orient="horz" pos="3360" userDrawn="1">
          <p15:clr>
            <a:srgbClr val="F26B43"/>
          </p15:clr>
        </p15:guide>
        <p15:guide id="26" orient="horz" pos="3840" userDrawn="1">
          <p15:clr>
            <a:srgbClr val="F26B43"/>
          </p15:clr>
        </p15:guide>
        <p15:guide id="27" orient="horz" pos="43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FE6E5-7A18-B190-5C6F-BBC4CC397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1524000"/>
            <a:ext cx="8001000" cy="2067612"/>
          </a:xfrm>
        </p:spPr>
        <p:txBody>
          <a:bodyPr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36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Learning to Appreciate</a:t>
            </a:r>
            <a:br>
              <a:rPr lang="en-US" sz="36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Simple Things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C495C2-DEF5-7FAF-0685-474632380C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0" y="3723587"/>
            <a:ext cx="8001000" cy="152400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very best example of ONE who had </a:t>
            </a:r>
            <a:br>
              <a:rPr lang="en-US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deep appreciation for simple things?</a:t>
            </a:r>
          </a:p>
        </p:txBody>
      </p:sp>
    </p:spTree>
    <p:extLst>
      <p:ext uri="{BB962C8B-B14F-4D97-AF65-F5344CB8AC3E}">
        <p14:creationId xmlns:p14="http://schemas.microsoft.com/office/powerpoint/2010/main" val="77817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CD4ED-9E97-2CC2-9211-1DF33F4D8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432061"/>
            <a:ext cx="8001000" cy="103852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His teaching was simple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1FDF9-4F73-1967-3A15-0E3FFE3A8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11984"/>
            <a:ext cx="8001000" cy="4637987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And yet very profound—designed to reach deep into the hearts of His hearers, to change them from the inside out.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 simple “the common people heard him gladly” (Mark 12:37).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Illustrated humility with a small child (Mt. 18:1-5), different hearts with different soils (Mt. 13:1-9, 18-23), the value of the kingdom with a costly pearl and great treasure (Mt. 13:44-46).</a:t>
            </a:r>
          </a:p>
        </p:txBody>
      </p:sp>
    </p:spTree>
    <p:extLst>
      <p:ext uri="{BB962C8B-B14F-4D97-AF65-F5344CB8AC3E}">
        <p14:creationId xmlns:p14="http://schemas.microsoft.com/office/powerpoint/2010/main" val="15922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CD4ED-9E97-2CC2-9211-1DF33F4D8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432061"/>
            <a:ext cx="8001000" cy="103852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apostles He chose were simple men.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1FDF9-4F73-1967-3A15-0E3FFE3A8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11984"/>
            <a:ext cx="8001000" cy="4637987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“Uneducated and untrained men” (Acts 4:13).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For such an important task, who would WE have chosen?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appreciated people, not for what they possessed, but what they WERE, and in some cases, not what they WERE, but what they could become.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about Paul? 1 Corinthians 2:1-5.</a:t>
            </a:r>
          </a:p>
        </p:txBody>
      </p:sp>
    </p:spTree>
    <p:extLst>
      <p:ext uri="{BB962C8B-B14F-4D97-AF65-F5344CB8AC3E}">
        <p14:creationId xmlns:p14="http://schemas.microsoft.com/office/powerpoint/2010/main" val="258173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CD4ED-9E97-2CC2-9211-1DF33F4D8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432061"/>
            <a:ext cx="8001000" cy="103852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worship He prescribes is simple.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1FDF9-4F73-1967-3A15-0E3FFE3A8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11984"/>
            <a:ext cx="8001000" cy="4637987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20:7.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simplicity allows for even the </a:t>
            </a:r>
            <a:r>
              <a:rPr lang="en-US" sz="2400" b="1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poorest</a:t>
            </a: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to worship—just need a little bread, fruit of the vine.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Also allows for those with </a:t>
            </a:r>
            <a:r>
              <a:rPr lang="en-US" sz="2400" b="1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little talent</a:t>
            </a: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to worship. For example: Colossians 3:16.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And it can be done with just a very few people!</a:t>
            </a:r>
          </a:p>
        </p:txBody>
      </p:sp>
    </p:spTree>
    <p:extLst>
      <p:ext uri="{BB962C8B-B14F-4D97-AF65-F5344CB8AC3E}">
        <p14:creationId xmlns:p14="http://schemas.microsoft.com/office/powerpoint/2010/main" val="258397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CD4ED-9E97-2CC2-9211-1DF33F4D8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432061"/>
            <a:ext cx="8001000" cy="103852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organization He prescribes is simple.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1FDF9-4F73-1967-3A15-0E3FFE3A8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11984"/>
            <a:ext cx="8001000" cy="4637987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Philippians 1:1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But surely someone oversees them, right? Some kind of conference or association? 1 Peter 5:2.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How much can be accomplished with such simple organization? Look back to the first century.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Spiritual success comes from faith and dedication on the part of His followers.</a:t>
            </a:r>
          </a:p>
        </p:txBody>
      </p:sp>
    </p:spTree>
    <p:extLst>
      <p:ext uri="{BB962C8B-B14F-4D97-AF65-F5344CB8AC3E}">
        <p14:creationId xmlns:p14="http://schemas.microsoft.com/office/powerpoint/2010/main" val="327589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CD4ED-9E97-2CC2-9211-1DF33F4D8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432061"/>
            <a:ext cx="8001000" cy="103852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Why this simplicity?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1FDF9-4F73-1967-3A15-0E3FFE3A8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11984"/>
            <a:ext cx="8001000" cy="4637987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1:26-29.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Might not be impressive to the worldly minded, but neither was Jesus.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Our purpose is NOT to impress them, but to please God and bow in submission to His will.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 need to learn to appreciate simple teaching and simple ways (Bible teaching and ways).</a:t>
            </a:r>
          </a:p>
        </p:txBody>
      </p:sp>
    </p:spTree>
    <p:extLst>
      <p:ext uri="{BB962C8B-B14F-4D97-AF65-F5344CB8AC3E}">
        <p14:creationId xmlns:p14="http://schemas.microsoft.com/office/powerpoint/2010/main" val="253676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CD4ED-9E97-2CC2-9211-1DF33F4D8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432061"/>
            <a:ext cx="8001000" cy="103852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1FDF9-4F73-1967-3A15-0E3FFE3A8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11984"/>
            <a:ext cx="8001000" cy="4637987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“Be of the same mind toward one another. </a:t>
            </a:r>
            <a:r>
              <a:rPr lang="en-US" sz="2400" b="1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Do not set your mind on high things, but associate with the humble</a:t>
            </a: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 Do not be wise in your own opinion” (Romans 12:16).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Weymouth’s translation: “Do not give your mind to high things, but </a:t>
            </a:r>
            <a:r>
              <a:rPr lang="en-US" sz="2400" b="1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let humble ways content you</a:t>
            </a: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62921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Pebble</Template>
  <TotalTime>114</TotalTime>
  <Words>410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 Next LT Pro</vt:lpstr>
      <vt:lpstr>Avenir Next LT Pro Light</vt:lpstr>
      <vt:lpstr>Lucida Sans Unicode</vt:lpstr>
      <vt:lpstr>Sitka Subheading</vt:lpstr>
      <vt:lpstr>PebbleVTI</vt:lpstr>
      <vt:lpstr>Learning to Appreciate the Simple Things</vt:lpstr>
      <vt:lpstr>His teaching was simple</vt:lpstr>
      <vt:lpstr>The apostles He chose were simple men.</vt:lpstr>
      <vt:lpstr>The worship He prescribes is simple.</vt:lpstr>
      <vt:lpstr>The organization He prescribes is simple.</vt:lpstr>
      <vt:lpstr>Why this simplicity?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to Appreciate the Simple Things</dc:title>
  <dc:creator>William Gibson</dc:creator>
  <cp:lastModifiedBy>William Gibson</cp:lastModifiedBy>
  <cp:revision>2</cp:revision>
  <cp:lastPrinted>2023-05-25T17:50:15Z</cp:lastPrinted>
  <dcterms:created xsi:type="dcterms:W3CDTF">2023-05-25T16:17:17Z</dcterms:created>
  <dcterms:modified xsi:type="dcterms:W3CDTF">2023-05-25T18:12:17Z</dcterms:modified>
</cp:coreProperties>
</file>