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261" r:id="rId3"/>
    <p:sldId id="262" r:id="rId4"/>
    <p:sldId id="263" r:id="rId5"/>
    <p:sldId id="264" r:id="rId6"/>
    <p:sldId id="265" r:id="rId7"/>
    <p:sldId id="266" r:id="rId8"/>
    <p:sldId id="267" r:id="rId9"/>
    <p:sldId id="268" r:id="rId10"/>
    <p:sldId id="269" r:id="rId11"/>
    <p:sldId id="272" r:id="rId12"/>
    <p:sldId id="273" r:id="rId13"/>
    <p:sldId id="270" r:id="rId14"/>
    <p:sldId id="271"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33" autoAdjust="0"/>
  </p:normalViewPr>
  <p:slideViewPr>
    <p:cSldViewPr>
      <p:cViewPr varScale="1">
        <p:scale>
          <a:sx n="91" d="100"/>
          <a:sy n="91" d="100"/>
        </p:scale>
        <p:origin x="210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21BBFEF-70BF-4687-8469-CC72A4258565}" type="datetimeFigureOut">
              <a:rPr lang="en-US" smtClean="0"/>
              <a:t>5/19/2023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FD484A5-F97C-4E62-BD49-36C203AA26D5}" type="slidenum">
              <a:rPr lang="en-US" smtClean="0"/>
              <a:t>‹#›</a:t>
            </a:fld>
            <a:endParaRPr lang="en-US"/>
          </a:p>
        </p:txBody>
      </p:sp>
    </p:spTree>
    <p:extLst>
      <p:ext uri="{BB962C8B-B14F-4D97-AF65-F5344CB8AC3E}">
        <p14:creationId xmlns:p14="http://schemas.microsoft.com/office/powerpoint/2010/main" val="40476862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8FEBC797-0DD6-4D57-B812-3803448A52A0}" type="datetimeFigureOut">
              <a:rPr lang="en-US" smtClean="0"/>
              <a:t>5/19/2023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D19F00D-4DE3-4C05-8B2E-E2B72AC61BAB}" type="slidenum">
              <a:rPr lang="en-US" smtClean="0"/>
              <a:t>‹#›</a:t>
            </a:fld>
            <a:endParaRPr lang="en-US"/>
          </a:p>
        </p:txBody>
      </p:sp>
    </p:spTree>
    <p:extLst>
      <p:ext uri="{BB962C8B-B14F-4D97-AF65-F5344CB8AC3E}">
        <p14:creationId xmlns:p14="http://schemas.microsoft.com/office/powerpoint/2010/main" val="1779496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Scribes and Pharisees</a:t>
            </a:r>
            <a:r>
              <a:rPr lang="en-US" baseline="0" dirty="0"/>
              <a:t> haven’t left, but He wants to make sure His disciples also hear this.</a:t>
            </a:r>
          </a:p>
          <a:p>
            <a:r>
              <a:rPr lang="en-US" baseline="0" dirty="0"/>
              <a:t>Zacchaeus—Luke 19:8.</a:t>
            </a:r>
            <a:endParaRPr lang="en-US" dirty="0"/>
          </a:p>
        </p:txBody>
      </p:sp>
      <p:sp>
        <p:nvSpPr>
          <p:cNvPr id="4" name="Slide Number Placeholder 3"/>
          <p:cNvSpPr>
            <a:spLocks noGrp="1"/>
          </p:cNvSpPr>
          <p:nvPr>
            <p:ph type="sldNum" sz="quarter" idx="10"/>
          </p:nvPr>
        </p:nvSpPr>
        <p:spPr/>
        <p:txBody>
          <a:bodyPr/>
          <a:lstStyle/>
          <a:p>
            <a:fld id="{6D19F00D-4DE3-4C05-8B2E-E2B72AC61BAB}" type="slidenum">
              <a:rPr lang="en-US" smtClean="0"/>
              <a:t>2</a:t>
            </a:fld>
            <a:endParaRPr lang="en-US"/>
          </a:p>
        </p:txBody>
      </p:sp>
    </p:spTree>
    <p:extLst>
      <p:ext uri="{BB962C8B-B14F-4D97-AF65-F5344CB8AC3E}">
        <p14:creationId xmlns:p14="http://schemas.microsoft.com/office/powerpoint/2010/main" val="761577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Turn in your books (ledger, spreadsheet)</a:t>
            </a:r>
          </a:p>
          <a:p>
            <a:r>
              <a:rPr lang="en-US" dirty="0"/>
              <a:t>Later</a:t>
            </a:r>
            <a:r>
              <a:rPr lang="en-US" baseline="0" dirty="0"/>
              <a:t> called dishonest</a:t>
            </a:r>
            <a:endParaRPr lang="en-US" dirty="0"/>
          </a:p>
        </p:txBody>
      </p:sp>
      <p:sp>
        <p:nvSpPr>
          <p:cNvPr id="4" name="Slide Number Placeholder 3"/>
          <p:cNvSpPr>
            <a:spLocks noGrp="1"/>
          </p:cNvSpPr>
          <p:nvPr>
            <p:ph type="sldNum" sz="quarter" idx="10"/>
          </p:nvPr>
        </p:nvSpPr>
        <p:spPr/>
        <p:txBody>
          <a:bodyPr/>
          <a:lstStyle/>
          <a:p>
            <a:fld id="{6D19F00D-4DE3-4C05-8B2E-E2B72AC61BAB}" type="slidenum">
              <a:rPr lang="en-US" smtClean="0"/>
              <a:t>3</a:t>
            </a:fld>
            <a:endParaRPr lang="en-US"/>
          </a:p>
        </p:txBody>
      </p:sp>
    </p:spTree>
    <p:extLst>
      <p:ext uri="{BB962C8B-B14F-4D97-AF65-F5344CB8AC3E}">
        <p14:creationId xmlns:p14="http://schemas.microsoft.com/office/powerpoint/2010/main" val="4033090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Considering his options, and for different reasons, neither</a:t>
            </a:r>
            <a:r>
              <a:rPr lang="en-US" baseline="0" dirty="0"/>
              <a:t> is satisfactory</a:t>
            </a:r>
            <a:endParaRPr lang="en-US" dirty="0"/>
          </a:p>
        </p:txBody>
      </p:sp>
      <p:sp>
        <p:nvSpPr>
          <p:cNvPr id="4" name="Slide Number Placeholder 3"/>
          <p:cNvSpPr>
            <a:spLocks noGrp="1"/>
          </p:cNvSpPr>
          <p:nvPr>
            <p:ph type="sldNum" sz="quarter" idx="10"/>
          </p:nvPr>
        </p:nvSpPr>
        <p:spPr/>
        <p:txBody>
          <a:bodyPr/>
          <a:lstStyle/>
          <a:p>
            <a:fld id="{6D19F00D-4DE3-4C05-8B2E-E2B72AC61BAB}" type="slidenum">
              <a:rPr lang="en-US" smtClean="0"/>
              <a:t>4</a:t>
            </a:fld>
            <a:endParaRPr lang="en-US"/>
          </a:p>
        </p:txBody>
      </p:sp>
    </p:spTree>
    <p:extLst>
      <p:ext uri="{BB962C8B-B14F-4D97-AF65-F5344CB8AC3E}">
        <p14:creationId xmlns:p14="http://schemas.microsoft.com/office/powerpoint/2010/main" val="1088411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50%</a:t>
            </a:r>
            <a:r>
              <a:rPr lang="en-US" baseline="0" dirty="0"/>
              <a:t> reduction; 20% reduction. Shrewd in analyzing each one’s ability to repay. Allows them to “rewrite their notes.”</a:t>
            </a:r>
            <a:endParaRPr lang="en-US" dirty="0"/>
          </a:p>
        </p:txBody>
      </p:sp>
      <p:sp>
        <p:nvSpPr>
          <p:cNvPr id="4" name="Slide Number Placeholder 3"/>
          <p:cNvSpPr>
            <a:spLocks noGrp="1"/>
          </p:cNvSpPr>
          <p:nvPr>
            <p:ph type="sldNum" sz="quarter" idx="10"/>
          </p:nvPr>
        </p:nvSpPr>
        <p:spPr/>
        <p:txBody>
          <a:bodyPr/>
          <a:lstStyle/>
          <a:p>
            <a:fld id="{6D19F00D-4DE3-4C05-8B2E-E2B72AC61BAB}" type="slidenum">
              <a:rPr lang="en-US" smtClean="0"/>
              <a:t>5</a:t>
            </a:fld>
            <a:endParaRPr lang="en-US"/>
          </a:p>
        </p:txBody>
      </p:sp>
    </p:spTree>
    <p:extLst>
      <p:ext uri="{BB962C8B-B14F-4D97-AF65-F5344CB8AC3E}">
        <p14:creationId xmlns:p14="http://schemas.microsoft.com/office/powerpoint/2010/main" val="362392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core of this parable—more on this later.</a:t>
            </a:r>
          </a:p>
        </p:txBody>
      </p:sp>
      <p:sp>
        <p:nvSpPr>
          <p:cNvPr id="4" name="Slide Number Placeholder 3"/>
          <p:cNvSpPr>
            <a:spLocks noGrp="1"/>
          </p:cNvSpPr>
          <p:nvPr>
            <p:ph type="sldNum" sz="quarter" idx="10"/>
          </p:nvPr>
        </p:nvSpPr>
        <p:spPr/>
        <p:txBody>
          <a:bodyPr/>
          <a:lstStyle/>
          <a:p>
            <a:fld id="{6D19F00D-4DE3-4C05-8B2E-E2B72AC61BAB}" type="slidenum">
              <a:rPr lang="en-US" smtClean="0"/>
              <a:t>6</a:t>
            </a:fld>
            <a:endParaRPr lang="en-US"/>
          </a:p>
        </p:txBody>
      </p:sp>
    </p:spTree>
    <p:extLst>
      <p:ext uri="{BB962C8B-B14F-4D97-AF65-F5344CB8AC3E}">
        <p14:creationId xmlns:p14="http://schemas.microsoft.com/office/powerpoint/2010/main" val="2060512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Possessions certainly will fail—1</a:t>
            </a:r>
            <a:r>
              <a:rPr lang="en-US" baseline="0" dirty="0"/>
              <a:t> Timothy 6:7.</a:t>
            </a:r>
          </a:p>
          <a:p>
            <a:r>
              <a:rPr lang="en-US" baseline="0" dirty="0"/>
              <a:t>That which is another’s—speaking of that which belongs to God.</a:t>
            </a:r>
          </a:p>
          <a:p>
            <a:r>
              <a:rPr lang="en-US" baseline="0" dirty="0"/>
              <a:t>Other things will be ours to have and to hold forever.</a:t>
            </a:r>
            <a:endParaRPr lang="en-US" dirty="0"/>
          </a:p>
        </p:txBody>
      </p:sp>
      <p:sp>
        <p:nvSpPr>
          <p:cNvPr id="4" name="Slide Number Placeholder 3"/>
          <p:cNvSpPr>
            <a:spLocks noGrp="1"/>
          </p:cNvSpPr>
          <p:nvPr>
            <p:ph type="sldNum" sz="quarter" idx="10"/>
          </p:nvPr>
        </p:nvSpPr>
        <p:spPr/>
        <p:txBody>
          <a:bodyPr/>
          <a:lstStyle/>
          <a:p>
            <a:fld id="{6D19F00D-4DE3-4C05-8B2E-E2B72AC61BAB}" type="slidenum">
              <a:rPr lang="en-US" smtClean="0"/>
              <a:t>7</a:t>
            </a:fld>
            <a:endParaRPr lang="en-US"/>
          </a:p>
        </p:txBody>
      </p:sp>
    </p:spTree>
    <p:extLst>
      <p:ext uri="{BB962C8B-B14F-4D97-AF65-F5344CB8AC3E}">
        <p14:creationId xmlns:p14="http://schemas.microsoft.com/office/powerpoint/2010/main" val="3900925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watch the market, know when</a:t>
            </a:r>
            <a:r>
              <a:rPr lang="en-US" baseline="0" dirty="0"/>
              <a:t> to sell, to buy, who they can manipulate, who they can’t; what they can get away with illegally</a:t>
            </a:r>
            <a:endParaRPr lang="en-US" dirty="0"/>
          </a:p>
        </p:txBody>
      </p:sp>
      <p:sp>
        <p:nvSpPr>
          <p:cNvPr id="4" name="Slide Number Placeholder 3"/>
          <p:cNvSpPr>
            <a:spLocks noGrp="1"/>
          </p:cNvSpPr>
          <p:nvPr>
            <p:ph type="sldNum" sz="quarter" idx="10"/>
          </p:nvPr>
        </p:nvSpPr>
        <p:spPr/>
        <p:txBody>
          <a:bodyPr/>
          <a:lstStyle/>
          <a:p>
            <a:fld id="{6D19F00D-4DE3-4C05-8B2E-E2B72AC61BAB}" type="slidenum">
              <a:rPr lang="en-US" smtClean="0"/>
              <a:t>9</a:t>
            </a:fld>
            <a:endParaRPr lang="en-US"/>
          </a:p>
        </p:txBody>
      </p:sp>
    </p:spTree>
    <p:extLst>
      <p:ext uri="{BB962C8B-B14F-4D97-AF65-F5344CB8AC3E}">
        <p14:creationId xmlns:p14="http://schemas.microsoft.com/office/powerpoint/2010/main" val="1781407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B97D55-EC64-42D9-86A3-B5F1B62588D6}"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3F74A-80E2-420F-89EB-EDDA6F70AE75}"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734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B97D55-EC64-42D9-86A3-B5F1B62588D6}"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3F74A-80E2-420F-89EB-EDDA6F70AE75}" type="slidenum">
              <a:rPr lang="en-US" smtClean="0"/>
              <a:t>‹#›</a:t>
            </a:fld>
            <a:endParaRPr lang="en-US"/>
          </a:p>
        </p:txBody>
      </p:sp>
    </p:spTree>
    <p:extLst>
      <p:ext uri="{BB962C8B-B14F-4D97-AF65-F5344CB8AC3E}">
        <p14:creationId xmlns:p14="http://schemas.microsoft.com/office/powerpoint/2010/main" val="142227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B97D55-EC64-42D9-86A3-B5F1B62588D6}"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3F74A-80E2-420F-89EB-EDDA6F70AE75}" type="slidenum">
              <a:rPr lang="en-US" smtClean="0"/>
              <a:t>‹#›</a:t>
            </a:fld>
            <a:endParaRPr lang="en-US"/>
          </a:p>
        </p:txBody>
      </p:sp>
    </p:spTree>
    <p:extLst>
      <p:ext uri="{BB962C8B-B14F-4D97-AF65-F5344CB8AC3E}">
        <p14:creationId xmlns:p14="http://schemas.microsoft.com/office/powerpoint/2010/main" val="4100762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B97D55-EC64-42D9-86A3-B5F1B62588D6}"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3F74A-80E2-420F-89EB-EDDA6F70AE75}" type="slidenum">
              <a:rPr lang="en-US" smtClean="0"/>
              <a:t>‹#›</a:t>
            </a:fld>
            <a:endParaRPr lang="en-US"/>
          </a:p>
        </p:txBody>
      </p:sp>
    </p:spTree>
    <p:extLst>
      <p:ext uri="{BB962C8B-B14F-4D97-AF65-F5344CB8AC3E}">
        <p14:creationId xmlns:p14="http://schemas.microsoft.com/office/powerpoint/2010/main" val="1441282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B97D55-EC64-42D9-86A3-B5F1B62588D6}"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3F74A-80E2-420F-89EB-EDDA6F70AE75}"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31819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B97D55-EC64-42D9-86A3-B5F1B62588D6}"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3F74A-80E2-420F-89EB-EDDA6F70AE75}" type="slidenum">
              <a:rPr lang="en-US" smtClean="0"/>
              <a:t>‹#›</a:t>
            </a:fld>
            <a:endParaRPr lang="en-US"/>
          </a:p>
        </p:txBody>
      </p:sp>
    </p:spTree>
    <p:extLst>
      <p:ext uri="{BB962C8B-B14F-4D97-AF65-F5344CB8AC3E}">
        <p14:creationId xmlns:p14="http://schemas.microsoft.com/office/powerpoint/2010/main" val="1685463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B97D55-EC64-42D9-86A3-B5F1B62588D6}" type="datetimeFigureOut">
              <a:rPr lang="en-US" smtClean="0"/>
              <a:t>5/19/2023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E3F74A-80E2-420F-89EB-EDDA6F70AE75}"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6722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B97D55-EC64-42D9-86A3-B5F1B62588D6}" type="datetimeFigureOut">
              <a:rPr lang="en-US" smtClean="0"/>
              <a:t>5/19/2023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E3F74A-80E2-420F-89EB-EDDA6F70AE75}" type="slidenum">
              <a:rPr lang="en-US" smtClean="0"/>
              <a:t>‹#›</a:t>
            </a:fld>
            <a:endParaRPr lang="en-US"/>
          </a:p>
        </p:txBody>
      </p:sp>
    </p:spTree>
    <p:extLst>
      <p:ext uri="{BB962C8B-B14F-4D97-AF65-F5344CB8AC3E}">
        <p14:creationId xmlns:p14="http://schemas.microsoft.com/office/powerpoint/2010/main" val="3877400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B97D55-EC64-42D9-86A3-B5F1B62588D6}" type="datetimeFigureOut">
              <a:rPr lang="en-US" smtClean="0"/>
              <a:t>5/19/2023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E3F74A-80E2-420F-89EB-EDDA6F70AE75}" type="slidenum">
              <a:rPr lang="en-US" smtClean="0"/>
              <a:t>‹#›</a:t>
            </a:fld>
            <a:endParaRPr lang="en-US"/>
          </a:p>
        </p:txBody>
      </p:sp>
    </p:spTree>
    <p:extLst>
      <p:ext uri="{BB962C8B-B14F-4D97-AF65-F5344CB8AC3E}">
        <p14:creationId xmlns:p14="http://schemas.microsoft.com/office/powerpoint/2010/main" val="3421601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B97D55-EC64-42D9-86A3-B5F1B62588D6}"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3F74A-80E2-420F-89EB-EDDA6F70AE75}"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7435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B97D55-EC64-42D9-86A3-B5F1B62588D6}"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3F74A-80E2-420F-89EB-EDDA6F70AE75}" type="slidenum">
              <a:rPr lang="en-US" smtClean="0"/>
              <a:t>‹#›</a:t>
            </a:fld>
            <a:endParaRPr lang="en-US"/>
          </a:p>
        </p:txBody>
      </p:sp>
    </p:spTree>
    <p:extLst>
      <p:ext uri="{BB962C8B-B14F-4D97-AF65-F5344CB8AC3E}">
        <p14:creationId xmlns:p14="http://schemas.microsoft.com/office/powerpoint/2010/main" val="4195115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0B97D55-EC64-42D9-86A3-B5F1B62588D6}" type="datetimeFigureOut">
              <a:rPr lang="en-US" smtClean="0"/>
              <a:t>5/19/2023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7E3F74A-80E2-420F-89EB-EDDA6F70AE75}" type="slidenum">
              <a:rPr lang="en-US" smtClean="0"/>
              <a:t>‹#›</a:t>
            </a:fld>
            <a:endParaRPr lang="en-US"/>
          </a:p>
        </p:txBody>
      </p:sp>
    </p:spTree>
    <p:extLst>
      <p:ext uri="{BB962C8B-B14F-4D97-AF65-F5344CB8AC3E}">
        <p14:creationId xmlns:p14="http://schemas.microsoft.com/office/powerpoint/2010/main" val="35009618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US" sz="3500" cap="none" dirty="0">
                <a:solidFill>
                  <a:schemeClr val="tx1"/>
                </a:solidFill>
                <a:latin typeface="Lucida Sans Unicode" panose="020B0602030504020204" pitchFamily="34" charset="0"/>
                <a:cs typeface="Lucida Sans Unicode" panose="020B0602030504020204" pitchFamily="34" charset="0"/>
              </a:rPr>
              <a:t>Outsmarted By The Unrighteous</a:t>
            </a:r>
          </a:p>
        </p:txBody>
      </p:sp>
      <p:sp>
        <p:nvSpPr>
          <p:cNvPr id="3" name="Subtitle 2"/>
          <p:cNvSpPr>
            <a:spLocks noGrp="1"/>
          </p:cNvSpPr>
          <p:nvPr>
            <p:ph type="subTitle" idx="1"/>
          </p:nvPr>
        </p:nvSpPr>
        <p:spPr>
          <a:xfrm>
            <a:off x="685800" y="3505200"/>
            <a:ext cx="7848600" cy="1752600"/>
          </a:xfrm>
        </p:spPr>
        <p:txBody>
          <a:bodyPr anchor="ctr">
            <a:normAutofit/>
          </a:bodyPr>
          <a:lstStyle/>
          <a:p>
            <a:r>
              <a:rPr lang="en-US" sz="2700" dirty="0">
                <a:solidFill>
                  <a:schemeClr val="tx1"/>
                </a:solidFill>
                <a:latin typeface="Lucida Sans Unicode" panose="020B0602030504020204" pitchFamily="34" charset="0"/>
                <a:cs typeface="Lucida Sans Unicode" panose="020B0602030504020204" pitchFamily="34" charset="0"/>
              </a:rPr>
              <a:t>Parable of the Unjust Steward (Luke 16:1-15)</a:t>
            </a:r>
          </a:p>
        </p:txBody>
      </p:sp>
    </p:spTree>
    <p:extLst>
      <p:ext uri="{BB962C8B-B14F-4D97-AF65-F5344CB8AC3E}">
        <p14:creationId xmlns:p14="http://schemas.microsoft.com/office/powerpoint/2010/main" val="97905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Applications</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Are they outsmarting us, the sons of light?</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How shrewdly or wisely do we advance our </a:t>
            </a:r>
            <a:r>
              <a:rPr lang="en-US" sz="2200" i="1" dirty="0">
                <a:latin typeface="Lucida Sans Unicode" panose="020B0602030504020204" pitchFamily="34" charset="0"/>
                <a:cs typeface="Lucida Sans Unicode" panose="020B0602030504020204" pitchFamily="34" charset="0"/>
              </a:rPr>
              <a:t>spiritual</a:t>
            </a:r>
            <a:r>
              <a:rPr lang="en-US" sz="2200" dirty="0">
                <a:latin typeface="Lucida Sans Unicode" panose="020B0602030504020204" pitchFamily="34" charset="0"/>
                <a:cs typeface="Lucida Sans Unicode" panose="020B0602030504020204" pitchFamily="34" charset="0"/>
              </a:rPr>
              <a:t> interests? How much foresight do we have? How much planning do we do?</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Parents and the spiritual interests of our children.</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Individual goals of a Christian.</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Local church.</a:t>
            </a:r>
          </a:p>
        </p:txBody>
      </p:sp>
    </p:spTree>
    <p:extLst>
      <p:ext uri="{BB962C8B-B14F-4D97-AF65-F5344CB8AC3E}">
        <p14:creationId xmlns:p14="http://schemas.microsoft.com/office/powerpoint/2010/main" val="377416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Applications</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What else did we see in the text in terms of application to us?</a:t>
            </a:r>
          </a:p>
          <a:p>
            <a:pPr lvl="1">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We’ve been given money to manage, too, and it all belongs to God. And so we need to be faithful, not dishonest with it. We’re told specifically to use it “to make friends.”</a:t>
            </a:r>
          </a:p>
          <a:p>
            <a:pPr lvl="1">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This money we’ve been given, we’re warned not to fall in love with it, to not make it our master. After all, IT will eventually fail. We can’t take it with us. If God is our master, we’ll use the money to serve Him.</a:t>
            </a:r>
          </a:p>
          <a:p>
            <a:pPr lvl="1">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There’s money and then there’s what the Lord calls “the true riches.”</a:t>
            </a:r>
          </a:p>
        </p:txBody>
      </p:sp>
    </p:spTree>
    <p:extLst>
      <p:ext uri="{BB962C8B-B14F-4D97-AF65-F5344CB8AC3E}">
        <p14:creationId xmlns:p14="http://schemas.microsoft.com/office/powerpoint/2010/main" val="209563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Applications</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All these applications are covered in 1 Timothy 6.</a:t>
            </a:r>
          </a:p>
          <a:p>
            <a:pPr lvl="1">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Read 1 Timothy 6:6-12, 17-20.</a:t>
            </a:r>
          </a:p>
        </p:txBody>
      </p:sp>
    </p:spTree>
    <p:extLst>
      <p:ext uri="{BB962C8B-B14F-4D97-AF65-F5344CB8AC3E}">
        <p14:creationId xmlns:p14="http://schemas.microsoft.com/office/powerpoint/2010/main" val="150708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Applications</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God gives us money/possessions to ENJOY</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(1 Tim. 6:17), but these possessions also test our faithfulness.</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What kind of stewards or managers are we?</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Are we using what we have to “make friends”?</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Matt. 25:34-46; 1 Timothy 6:17-20; Heb. 13:16</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1 Thess. 2:18-20.</a:t>
            </a:r>
          </a:p>
        </p:txBody>
      </p:sp>
    </p:spTree>
    <p:extLst>
      <p:ext uri="{BB962C8B-B14F-4D97-AF65-F5344CB8AC3E}">
        <p14:creationId xmlns:p14="http://schemas.microsoft.com/office/powerpoint/2010/main" val="379163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Applications</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How important is it that we be good stewards of our possessions, that we use them in ways God would be pleased?</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Very important, if we’re interested in the “true riches,” if we interested in what we can have and hold as our “own.”</a:t>
            </a:r>
          </a:p>
        </p:txBody>
      </p:sp>
    </p:spTree>
    <p:extLst>
      <p:ext uri="{BB962C8B-B14F-4D97-AF65-F5344CB8AC3E}">
        <p14:creationId xmlns:p14="http://schemas.microsoft.com/office/powerpoint/2010/main" val="2755038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Background</a:t>
            </a:r>
          </a:p>
        </p:txBody>
      </p:sp>
      <p:sp>
        <p:nvSpPr>
          <p:cNvPr id="3" name="Content Placeholder 2"/>
          <p:cNvSpPr>
            <a:spLocks noGrp="1"/>
          </p:cNvSpPr>
          <p:nvPr>
            <p:ph idx="1"/>
          </p:nvPr>
        </p:nvSpPr>
        <p:spPr/>
        <p:txBody>
          <a:bodyPr anchor="ctr">
            <a:normAutofit/>
          </a:bodyPr>
          <a:lstStyle/>
          <a:p>
            <a:pPr>
              <a:lnSpc>
                <a:spcPct val="120000"/>
              </a:lnSpc>
              <a:spcBef>
                <a:spcPts val="0"/>
              </a:spcBef>
              <a:spcAft>
                <a:spcPts val="1800"/>
              </a:spcAft>
            </a:pPr>
            <a:r>
              <a:rPr lang="en-US" dirty="0">
                <a:latin typeface="Lucida Sans Unicode" panose="020B0602030504020204" pitchFamily="34" charset="0"/>
                <a:cs typeface="Lucida Sans Unicode" panose="020B0602030504020204" pitchFamily="34" charset="0"/>
              </a:rPr>
              <a:t>“He ALSO said to His disciples” (v. 1).</a:t>
            </a:r>
          </a:p>
          <a:p>
            <a:pPr lvl="1">
              <a:lnSpc>
                <a:spcPct val="120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Previous parables (lost things) in </a:t>
            </a:r>
            <a:r>
              <a:rPr lang="en-US" sz="2200" dirty="0" err="1">
                <a:latin typeface="Lucida Sans Unicode" panose="020B0602030504020204" pitchFamily="34" charset="0"/>
                <a:cs typeface="Lucida Sans Unicode" panose="020B0602030504020204" pitchFamily="34" charset="0"/>
              </a:rPr>
              <a:t>ch.</a:t>
            </a:r>
            <a:r>
              <a:rPr lang="en-US" sz="2200" dirty="0">
                <a:latin typeface="Lucida Sans Unicode" panose="020B0602030504020204" pitchFamily="34" charset="0"/>
                <a:cs typeface="Lucida Sans Unicode" panose="020B0602030504020204" pitchFamily="34" charset="0"/>
              </a:rPr>
              <a:t> 15 were directed primarily to the Pharisees and scribes (15:1-3).</a:t>
            </a:r>
          </a:p>
          <a:p>
            <a:pPr lvl="1">
              <a:lnSpc>
                <a:spcPct val="120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Pharisees “also heard these things” (v. 14).</a:t>
            </a:r>
          </a:p>
          <a:p>
            <a:pPr>
              <a:lnSpc>
                <a:spcPct val="120000"/>
              </a:lnSpc>
              <a:spcBef>
                <a:spcPts val="0"/>
              </a:spcBef>
              <a:spcAft>
                <a:spcPts val="1800"/>
              </a:spcAft>
            </a:pPr>
            <a:r>
              <a:rPr lang="en-US" dirty="0">
                <a:latin typeface="Lucida Sans Unicode" panose="020B0602030504020204" pitchFamily="34" charset="0"/>
                <a:cs typeface="Lucida Sans Unicode" panose="020B0602030504020204" pitchFamily="34" charset="0"/>
              </a:rPr>
              <a:t>Notice who draws near to hear Jesus (15:1).</a:t>
            </a:r>
          </a:p>
          <a:p>
            <a:pPr lvl="1">
              <a:lnSpc>
                <a:spcPct val="120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Groups despised by scribes and Pharisees.</a:t>
            </a:r>
          </a:p>
          <a:p>
            <a:pPr lvl="1">
              <a:lnSpc>
                <a:spcPct val="120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Tax collectors were typically men of wealth who didn’t always obtain it by righteous means (e.g., Zacchaeus).</a:t>
            </a:r>
          </a:p>
        </p:txBody>
      </p:sp>
    </p:spTree>
    <p:extLst>
      <p:ext uri="{BB962C8B-B14F-4D97-AF65-F5344CB8AC3E}">
        <p14:creationId xmlns:p14="http://schemas.microsoft.com/office/powerpoint/2010/main" val="197236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Luke 16:1-15 (ESV)</a:t>
            </a:r>
          </a:p>
        </p:txBody>
      </p:sp>
      <p:sp>
        <p:nvSpPr>
          <p:cNvPr id="3" name="Content Placeholder 2"/>
          <p:cNvSpPr>
            <a:spLocks noGrp="1"/>
          </p:cNvSpPr>
          <p:nvPr>
            <p:ph idx="1"/>
          </p:nvPr>
        </p:nvSpPr>
        <p:spPr/>
        <p:txBody>
          <a:bodyPr anchor="ctr">
            <a:normAutofit/>
          </a:bodyPr>
          <a:lstStyle/>
          <a:p>
            <a:pPr>
              <a:lnSpc>
                <a:spcPct val="13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(1) He also said to the disciples, “There was a rich man who had a manager, and charges were brought to him that this man was </a:t>
            </a:r>
            <a:r>
              <a:rPr lang="en-US" sz="2400" b="1" dirty="0">
                <a:latin typeface="Lucida Sans Unicode" panose="020B0602030504020204" pitchFamily="34" charset="0"/>
                <a:cs typeface="Lucida Sans Unicode" panose="020B0602030504020204" pitchFamily="34" charset="0"/>
              </a:rPr>
              <a:t>wasting his possessions</a:t>
            </a:r>
            <a:r>
              <a:rPr lang="en-US" sz="2400" dirty="0">
                <a:latin typeface="Lucida Sans Unicode" panose="020B0602030504020204" pitchFamily="34" charset="0"/>
                <a:cs typeface="Lucida Sans Unicode" panose="020B0602030504020204" pitchFamily="34" charset="0"/>
              </a:rPr>
              <a:t>.  (2)  And he called him and said to him, ‘What is this that I hear about you? Turn in the account of your management, for you can no longer be manager.’</a:t>
            </a:r>
          </a:p>
          <a:p>
            <a:pPr lvl="1">
              <a:lnSpc>
                <a:spcPct val="13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Turn in your “books” (ledger, spreadsheets).</a:t>
            </a:r>
          </a:p>
          <a:p>
            <a:pPr lvl="1">
              <a:lnSpc>
                <a:spcPct val="13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“Wasting” not because of ineptitude, but greed (later called “dishonest” or “unjust” (v. 8).</a:t>
            </a:r>
          </a:p>
        </p:txBody>
      </p:sp>
    </p:spTree>
    <p:extLst>
      <p:ext uri="{BB962C8B-B14F-4D97-AF65-F5344CB8AC3E}">
        <p14:creationId xmlns:p14="http://schemas.microsoft.com/office/powerpoint/2010/main" val="409524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Luke 16:1-15 (ESV)</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(3) And the manager said to himself, ‘What shall I do, since my master is taking the management away from me? I am not strong enough to dig, and I am ashamed to beg.’</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“Dig” refers in general to agricultural labor (Luke 13:8).</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Too ashamed to beg, but not to steal.</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Had other options but his answer to his predicament: do more of the same!</a:t>
            </a:r>
          </a:p>
        </p:txBody>
      </p:sp>
    </p:spTree>
    <p:extLst>
      <p:ext uri="{BB962C8B-B14F-4D97-AF65-F5344CB8AC3E}">
        <p14:creationId xmlns:p14="http://schemas.microsoft.com/office/powerpoint/2010/main" val="136283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Luke 16:1-15 (ESV)</a:t>
            </a:r>
          </a:p>
        </p:txBody>
      </p:sp>
      <p:sp>
        <p:nvSpPr>
          <p:cNvPr id="3" name="Content Placeholder 2"/>
          <p:cNvSpPr>
            <a:spLocks noGrp="1"/>
          </p:cNvSpPr>
          <p:nvPr>
            <p:ph idx="1"/>
          </p:nvPr>
        </p:nvSpPr>
        <p:spPr/>
        <p:txBody>
          <a:bodyPr anchor="ctr">
            <a:normAutofit/>
          </a:bodyPr>
          <a:lstStyle/>
          <a:p>
            <a:pPr>
              <a:lnSpc>
                <a:spcPct val="120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(4)  I have decided what to do, so that when I am removed from management, </a:t>
            </a:r>
            <a:r>
              <a:rPr lang="en-US" sz="2200" b="1" dirty="0">
                <a:latin typeface="Lucida Sans Unicode" panose="020B0602030504020204" pitchFamily="34" charset="0"/>
                <a:cs typeface="Lucida Sans Unicode" panose="020B0602030504020204" pitchFamily="34" charset="0"/>
              </a:rPr>
              <a:t>people may receive me into their houses.</a:t>
            </a:r>
            <a:r>
              <a:rPr lang="en-US" sz="2200" dirty="0">
                <a:latin typeface="Lucida Sans Unicode" panose="020B0602030504020204" pitchFamily="34" charset="0"/>
                <a:cs typeface="Lucida Sans Unicode" panose="020B0602030504020204" pitchFamily="34" charset="0"/>
              </a:rPr>
              <a:t>'  (5)  So, summoning his master's debtors one by one, he said to the first, ‘How much do you owe my master?’  (6)  He said, ‘A hundred measures of oil.’ He said to him, ‘Take your bill, and sit down quickly and write fifty.’  (7)  Then he said to another, ‘And how much do you owe?' He said, ‘A hundred measures of wheat.’ He said to him, ‘Take your bill, and write eighty.’</a:t>
            </a:r>
          </a:p>
          <a:p>
            <a:pPr lvl="1">
              <a:lnSpc>
                <a:spcPct val="120000"/>
              </a:lnSpc>
              <a:spcBef>
                <a:spcPts val="0"/>
              </a:spcBef>
              <a:spcAft>
                <a:spcPts val="1800"/>
              </a:spcAft>
            </a:pPr>
            <a:r>
              <a:rPr lang="en-US" sz="1800" dirty="0">
                <a:latin typeface="Lucida Sans Unicode" panose="020B0602030504020204" pitchFamily="34" charset="0"/>
                <a:cs typeface="Lucida Sans Unicode" panose="020B0602030504020204" pitchFamily="34" charset="0"/>
              </a:rPr>
              <a:t>Allows them to “rewrite their notes.” 50% reduction; 20% reduction. Shrewd in analyzing each one’s ability to repay.</a:t>
            </a:r>
          </a:p>
        </p:txBody>
      </p:sp>
    </p:spTree>
    <p:extLst>
      <p:ext uri="{BB962C8B-B14F-4D97-AF65-F5344CB8AC3E}">
        <p14:creationId xmlns:p14="http://schemas.microsoft.com/office/powerpoint/2010/main" val="2367320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Luke 16:1-15 (ESV)</a:t>
            </a:r>
          </a:p>
        </p:txBody>
      </p:sp>
      <p:sp>
        <p:nvSpPr>
          <p:cNvPr id="3" name="Content Placeholder 2"/>
          <p:cNvSpPr>
            <a:spLocks noGrp="1"/>
          </p:cNvSpPr>
          <p:nvPr>
            <p:ph idx="1"/>
          </p:nvPr>
        </p:nvSpPr>
        <p:spPr/>
        <p:txBody>
          <a:bodyPr anchor="ctr">
            <a:normAutofit/>
          </a:bodyPr>
          <a:lstStyle/>
          <a:p>
            <a:pPr>
              <a:lnSpc>
                <a:spcPct val="13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(8) The master commended the dishonest manager </a:t>
            </a:r>
            <a:r>
              <a:rPr lang="en-US" sz="2400" b="1" dirty="0">
                <a:latin typeface="Lucida Sans Unicode" panose="020B0602030504020204" pitchFamily="34" charset="0"/>
                <a:cs typeface="Lucida Sans Unicode" panose="020B0602030504020204" pitchFamily="34" charset="0"/>
              </a:rPr>
              <a:t>for his shrewdness</a:t>
            </a:r>
            <a:r>
              <a:rPr lang="en-US" sz="2400" dirty="0">
                <a:latin typeface="Lucida Sans Unicode" panose="020B0602030504020204" pitchFamily="34" charset="0"/>
                <a:cs typeface="Lucida Sans Unicode" panose="020B0602030504020204" pitchFamily="34" charset="0"/>
              </a:rPr>
              <a:t>. For the sons of this world are more shrewd in dealing with their own generation than the sons of light.</a:t>
            </a:r>
          </a:p>
          <a:p>
            <a:pPr lvl="1">
              <a:lnSpc>
                <a:spcPct val="13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New English Bible: “The people of this world are much more shrewd in handling their affairs than the people who belong to the light.”</a:t>
            </a:r>
          </a:p>
        </p:txBody>
      </p:sp>
    </p:spTree>
    <p:extLst>
      <p:ext uri="{BB962C8B-B14F-4D97-AF65-F5344CB8AC3E}">
        <p14:creationId xmlns:p14="http://schemas.microsoft.com/office/powerpoint/2010/main" val="66724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Luke 16:1-15 (ESV)</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(9) </a:t>
            </a:r>
            <a:r>
              <a:rPr lang="en-US" sz="2400" b="1" dirty="0">
                <a:latin typeface="Lucida Sans Unicode" panose="020B0602030504020204" pitchFamily="34" charset="0"/>
                <a:cs typeface="Lucida Sans Unicode" panose="020B0602030504020204" pitchFamily="34" charset="0"/>
              </a:rPr>
              <a:t>And I tell you, make friends for yourselves by means of unrighteous wealth, so that when it fails they may receive you into the eternal dwellings</a:t>
            </a:r>
            <a:r>
              <a:rPr lang="en-US" sz="2400" dirty="0">
                <a:latin typeface="Lucida Sans Unicode" panose="020B0602030504020204" pitchFamily="34" charset="0"/>
                <a:cs typeface="Lucida Sans Unicode" panose="020B0602030504020204" pitchFamily="34" charset="0"/>
              </a:rPr>
              <a:t>.  (10) "One who is faithful in a very little is also faithful in much, and one who is dishonest in a very little is also dishonest in much.  (11) If then you have not been faithful in the unrighteous wealth, who will entrust to you the </a:t>
            </a:r>
            <a:r>
              <a:rPr lang="en-US" sz="2400" b="1" dirty="0">
                <a:latin typeface="Lucida Sans Unicode" panose="020B0602030504020204" pitchFamily="34" charset="0"/>
                <a:cs typeface="Lucida Sans Unicode" panose="020B0602030504020204" pitchFamily="34" charset="0"/>
              </a:rPr>
              <a:t>true riches</a:t>
            </a:r>
            <a:r>
              <a:rPr lang="en-US" sz="2400" dirty="0">
                <a:latin typeface="Lucida Sans Unicode" panose="020B0602030504020204" pitchFamily="34" charset="0"/>
                <a:cs typeface="Lucida Sans Unicode" panose="020B0602030504020204" pitchFamily="34" charset="0"/>
              </a:rPr>
              <a:t>?  (12) And if you have not been faithful in that which is another's, who will give you that which is your own?</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198293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Luke 16:1-15 (ESV)</a:t>
            </a:r>
          </a:p>
        </p:txBody>
      </p:sp>
      <p:sp>
        <p:nvSpPr>
          <p:cNvPr id="3" name="Content Placeholder 2"/>
          <p:cNvSpPr>
            <a:spLocks noGrp="1"/>
          </p:cNvSpPr>
          <p:nvPr>
            <p:ph idx="1"/>
          </p:nvPr>
        </p:nvSpPr>
        <p:spPr/>
        <p:txBody>
          <a:bodyPr anchor="ctr">
            <a:normAutofit/>
          </a:bodyPr>
          <a:lstStyle/>
          <a:p>
            <a:pPr>
              <a:lnSpc>
                <a:spcPct val="130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(13) No servant can serve two masters, for either he will hate the one and love the other, or he will be devoted to the one and despise the other. You cannot serve God and money.”  (14)  The Pharisees, who were lovers of money, heard all these things, and they ridiculed him.  (15)  And he said to them, “You are those who justify yourselves before men, but God knows your hearts. For what is exalted among men is an abomination in the sight of God.”</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949832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Applications</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Why do the wicked (sons of this world) often prosper?</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Because they very shrewdly advance their own interests. Watch the market, know when to sell, when to buy, who they can manipulate, who they can’t, what they can get by with illegally.</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They have great foresight (long range objectives); they are resourceful, and they are single-minded in meeting those objectives.</a:t>
            </a:r>
          </a:p>
        </p:txBody>
      </p:sp>
    </p:spTree>
    <p:extLst>
      <p:ext uri="{BB962C8B-B14F-4D97-AF65-F5344CB8AC3E}">
        <p14:creationId xmlns:p14="http://schemas.microsoft.com/office/powerpoint/2010/main" val="420926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Theme1" id="{BFEC19BC-403C-4A50-B64E-D23440F0CBED}" vid="{040AAF31-1C43-48C4-9172-D379A72063D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1066</TotalTime>
  <Words>1285</Words>
  <Application>Microsoft Office PowerPoint</Application>
  <PresentationFormat>On-screen Show (4:3)</PresentationFormat>
  <Paragraphs>73</Paragraphs>
  <Slides>14</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Lucida Sans Unicode</vt:lpstr>
      <vt:lpstr>Theme1</vt:lpstr>
      <vt:lpstr>Outsmarted By The Unrighteous</vt:lpstr>
      <vt:lpstr>Background</vt:lpstr>
      <vt:lpstr>Luke 16:1-15 (ESV)</vt:lpstr>
      <vt:lpstr>Luke 16:1-15 (ESV)</vt:lpstr>
      <vt:lpstr>Luke 16:1-15 (ESV)</vt:lpstr>
      <vt:lpstr>Luke 16:1-15 (ESV)</vt:lpstr>
      <vt:lpstr>Luke 16:1-15 (ESV)</vt:lpstr>
      <vt:lpstr>Luke 16:1-15 (ESV)</vt:lpstr>
      <vt:lpstr>Applications</vt:lpstr>
      <vt:lpstr>Applications</vt:lpstr>
      <vt:lpstr>Applications</vt:lpstr>
      <vt:lpstr>Applications</vt:lpstr>
      <vt:lpstr>Applications</vt:lpstr>
      <vt:lpstr>Applications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Outsmarted by the world</dc:title>
  <dc:creator>Bryan</dc:creator>
  <cp:lastModifiedBy>William Gibson</cp:lastModifiedBy>
  <cp:revision>27</cp:revision>
  <cp:lastPrinted>2017-04-27T19:37:27Z</cp:lastPrinted>
  <dcterms:created xsi:type="dcterms:W3CDTF">2017-04-26T20:01:36Z</dcterms:created>
  <dcterms:modified xsi:type="dcterms:W3CDTF">2023-05-19T17:55:27Z</dcterms:modified>
</cp:coreProperties>
</file>