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2" d="100"/>
          <a:sy n="102" d="100"/>
        </p:scale>
        <p:origin x="18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630936" y="448056"/>
            <a:ext cx="78867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630936" y="4983480"/>
            <a:ext cx="78867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5/9/2023</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31492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5/9/2023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14913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5/9/2023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7766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28650" y="1929384"/>
            <a:ext cx="78867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5/9/2023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8207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630936" y="448056"/>
            <a:ext cx="78867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630936" y="4983480"/>
            <a:ext cx="78867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5/9/2023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802174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6286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46291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5/9/2023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15815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629842" y="1938528"/>
            <a:ext cx="3868340"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29842" y="2926080"/>
            <a:ext cx="3868340"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4629150" y="1938528"/>
            <a:ext cx="3887391"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629150" y="2926080"/>
            <a:ext cx="3887391"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5/9/2023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77817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1652778" y="1728216"/>
            <a:ext cx="5836158"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5/9/2023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2980655" y="5126892"/>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81822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5/9/2023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179168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629841" y="457200"/>
            <a:ext cx="2949178"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3977640" y="548640"/>
            <a:ext cx="4539996"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629841" y="3977640"/>
            <a:ext cx="2949178"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5/9/2023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1538049"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17245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629841" y="457200"/>
            <a:ext cx="294894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3977640" y="548640"/>
            <a:ext cx="4539996"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629841" y="3977640"/>
            <a:ext cx="294894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5/9/2023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1538478"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5419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5/9/2023</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4065306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84950-F914-1CA1-80F9-54CEAD72D056}"/>
              </a:ext>
            </a:extLst>
          </p:cNvPr>
          <p:cNvSpPr>
            <a:spLocks noGrp="1"/>
          </p:cNvSpPr>
          <p:nvPr>
            <p:ph type="ctrTitle"/>
          </p:nvPr>
        </p:nvSpPr>
        <p:spPr/>
        <p:txBody>
          <a:bodyPr/>
          <a:lstStyle/>
          <a:p>
            <a:pPr>
              <a:lnSpc>
                <a:spcPct val="125000"/>
              </a:lnSpc>
            </a:pPr>
            <a:r>
              <a:rPr lang="en-US" sz="3600" dirty="0">
                <a:latin typeface="Lucida Sans Unicode" panose="020B0602030504020204" pitchFamily="34" charset="0"/>
                <a:cs typeface="Lucida Sans Unicode" panose="020B0602030504020204" pitchFamily="34" charset="0"/>
              </a:rPr>
              <a:t>The Woman Who Is Becoming</a:t>
            </a:r>
            <a:br>
              <a:rPr lang="en-US" sz="3600" dirty="0">
                <a:latin typeface="Lucida Sans Unicode" panose="020B0602030504020204" pitchFamily="34" charset="0"/>
                <a:cs typeface="Lucida Sans Unicode" panose="020B0602030504020204" pitchFamily="34" charset="0"/>
              </a:rPr>
            </a:br>
            <a:r>
              <a:rPr lang="en-US" sz="3600" dirty="0">
                <a:latin typeface="Lucida Sans Unicode" panose="020B0602030504020204" pitchFamily="34" charset="0"/>
                <a:cs typeface="Lucida Sans Unicode" panose="020B0602030504020204" pitchFamily="34" charset="0"/>
              </a:rPr>
              <a:t>Less and Less Appreciated</a:t>
            </a:r>
          </a:p>
        </p:txBody>
      </p:sp>
      <p:sp>
        <p:nvSpPr>
          <p:cNvPr id="3" name="Subtitle 2">
            <a:extLst>
              <a:ext uri="{FF2B5EF4-FFF2-40B4-BE49-F238E27FC236}">
                <a16:creationId xmlns:a16="http://schemas.microsoft.com/office/drawing/2014/main" id="{ACE67311-D4C5-FBCF-C0BD-1266A8A5F9E9}"/>
              </a:ext>
            </a:extLst>
          </p:cNvPr>
          <p:cNvSpPr>
            <a:spLocks noGrp="1"/>
          </p:cNvSpPr>
          <p:nvPr>
            <p:ph type="subTitle" idx="1"/>
          </p:nvPr>
        </p:nvSpPr>
        <p:spPr/>
        <p:txBody>
          <a:bodyPr anchor="ctr">
            <a:normAutofit/>
          </a:bodyPr>
          <a:lstStyle/>
          <a:p>
            <a:r>
              <a:rPr lang="en-US" dirty="0">
                <a:latin typeface="Lucida Sans Unicode" panose="020B0602030504020204" pitchFamily="34" charset="0"/>
                <a:cs typeface="Lucida Sans Unicode" panose="020B0602030504020204" pitchFamily="34" charset="0"/>
              </a:rPr>
              <a:t>The Forgotten Housewife</a:t>
            </a:r>
            <a:br>
              <a:rPr lang="en-US" dirty="0">
                <a:latin typeface="Lucida Sans Unicode" panose="020B0602030504020204" pitchFamily="34" charset="0"/>
                <a:cs typeface="Lucida Sans Unicode" panose="020B0602030504020204" pitchFamily="34" charset="0"/>
              </a:rPr>
            </a:br>
            <a:r>
              <a:rPr lang="en-US" dirty="0">
                <a:latin typeface="Lucida Sans Unicode" panose="020B0602030504020204" pitchFamily="34" charset="0"/>
                <a:cs typeface="Lucida Sans Unicode" panose="020B0602030504020204" pitchFamily="34" charset="0"/>
              </a:rPr>
              <a:t>(Stay at Home Mom) </a:t>
            </a:r>
          </a:p>
        </p:txBody>
      </p:sp>
    </p:spTree>
    <p:extLst>
      <p:ext uri="{BB962C8B-B14F-4D97-AF65-F5344CB8AC3E}">
        <p14:creationId xmlns:p14="http://schemas.microsoft.com/office/powerpoint/2010/main" val="357782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CC23-C70F-5322-FA76-CBD7E5DDF5AF}"/>
              </a:ext>
            </a:extLst>
          </p:cNvPr>
          <p:cNvSpPr>
            <a:spLocks noGrp="1"/>
          </p:cNvSpPr>
          <p:nvPr>
            <p:ph type="title"/>
          </p:nvPr>
        </p:nvSpPr>
        <p:spPr>
          <a:xfrm>
            <a:off x="480767" y="365126"/>
            <a:ext cx="8135332" cy="1325563"/>
          </a:xfrm>
        </p:spPr>
        <p:txBody>
          <a:bodyPr vert="horz" lIns="91440" tIns="45720" rIns="91440" bIns="45720" rtlCol="0" anchor="ctr">
            <a:normAutofit/>
          </a:bodyPr>
          <a:lstStyle/>
          <a:p>
            <a:pPr algn="ctr"/>
            <a:r>
              <a:rPr lang="en-US" sz="3000" dirty="0">
                <a:latin typeface="Lucida Sans Unicode" panose="020B0602030504020204" pitchFamily="34" charset="0"/>
                <a:cs typeface="Lucida Sans Unicode" panose="020B0602030504020204" pitchFamily="34" charset="0"/>
              </a:rPr>
              <a:t>She may not work outside the home, but… </a:t>
            </a:r>
          </a:p>
        </p:txBody>
      </p:sp>
      <p:sp>
        <p:nvSpPr>
          <p:cNvPr id="3" name="Content Placeholder 2">
            <a:extLst>
              <a:ext uri="{FF2B5EF4-FFF2-40B4-BE49-F238E27FC236}">
                <a16:creationId xmlns:a16="http://schemas.microsoft.com/office/drawing/2014/main" id="{6B07D661-AD82-746C-6EAD-05F9474FAF95}"/>
              </a:ext>
            </a:extLst>
          </p:cNvPr>
          <p:cNvSpPr>
            <a:spLocks noGrp="1"/>
          </p:cNvSpPr>
          <p:nvPr>
            <p:ph idx="1"/>
          </p:nvPr>
        </p:nvSpPr>
        <p:spPr>
          <a:xfrm>
            <a:off x="480767" y="1929384"/>
            <a:ext cx="8276734" cy="4471416"/>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She has a LOT of time to work with her children.</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Those opportunities to teach—the most important ones come with her own children.</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A greater opportunity to shape them by HER example, simply because she is around them so much.</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All she does to train and discipline her children has the potential to be more effective, because she is able to WATCH more carefully.</a:t>
            </a:r>
          </a:p>
        </p:txBody>
      </p:sp>
    </p:spTree>
    <p:extLst>
      <p:ext uri="{BB962C8B-B14F-4D97-AF65-F5344CB8AC3E}">
        <p14:creationId xmlns:p14="http://schemas.microsoft.com/office/powerpoint/2010/main" val="321147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CC23-C70F-5322-FA76-CBD7E5DDF5AF}"/>
              </a:ext>
            </a:extLst>
          </p:cNvPr>
          <p:cNvSpPr>
            <a:spLocks noGrp="1"/>
          </p:cNvSpPr>
          <p:nvPr>
            <p:ph type="title"/>
          </p:nvPr>
        </p:nvSpPr>
        <p:spPr>
          <a:xfrm>
            <a:off x="480767" y="365126"/>
            <a:ext cx="8125905" cy="1325563"/>
          </a:xfrm>
        </p:spPr>
        <p:txBody>
          <a:bodyPr>
            <a:normAutofit/>
          </a:bodyPr>
          <a:lstStyle/>
          <a:p>
            <a:pPr algn="ctr"/>
            <a:r>
              <a:rPr lang="en-US" sz="3000" dirty="0">
                <a:latin typeface="Lucida Sans Unicode" panose="020B0602030504020204" pitchFamily="34" charset="0"/>
                <a:cs typeface="Lucida Sans Unicode" panose="020B0602030504020204" pitchFamily="34" charset="0"/>
              </a:rPr>
              <a:t>She may not work outside the home, but… </a:t>
            </a:r>
          </a:p>
        </p:txBody>
      </p:sp>
      <p:sp>
        <p:nvSpPr>
          <p:cNvPr id="3" name="Content Placeholder 2">
            <a:extLst>
              <a:ext uri="{FF2B5EF4-FFF2-40B4-BE49-F238E27FC236}">
                <a16:creationId xmlns:a16="http://schemas.microsoft.com/office/drawing/2014/main" id="{6B07D661-AD82-746C-6EAD-05F9474FAF95}"/>
              </a:ext>
            </a:extLst>
          </p:cNvPr>
          <p:cNvSpPr>
            <a:spLocks noGrp="1"/>
          </p:cNvSpPr>
          <p:nvPr>
            <p:ph idx="1"/>
          </p:nvPr>
        </p:nvSpPr>
        <p:spPr>
          <a:xfrm>
            <a:off x="480767" y="1929384"/>
            <a:ext cx="8220173" cy="4471416"/>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She does work AT home.</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“Therefore I desire that the younger widows marry, bear children, </a:t>
            </a:r>
            <a:r>
              <a:rPr lang="en-US" sz="2200" b="1" dirty="0">
                <a:latin typeface="Lucida Sans Unicode" panose="020B0602030504020204" pitchFamily="34" charset="0"/>
                <a:cs typeface="Lucida Sans Unicode" panose="020B0602030504020204" pitchFamily="34" charset="0"/>
              </a:rPr>
              <a:t>manage the house </a:t>
            </a:r>
            <a:r>
              <a:rPr lang="en-US" sz="2200" dirty="0">
                <a:latin typeface="Lucida Sans Unicode" panose="020B0602030504020204" pitchFamily="34" charset="0"/>
                <a:cs typeface="Lucida Sans Unicode" panose="020B0602030504020204" pitchFamily="34" charset="0"/>
              </a:rPr>
              <a:t>(“keep house”; “manage their households”), give no opportunity to the adversary to speak reproachfully” (1 Tim. 5:14).</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Meal preparation, cleaning (vacuuming, dusting, bathrooms, windows, etc.), making beds (changing sheets), decorating, washing and drying clothes, preparing for guests, etc.</a:t>
            </a:r>
          </a:p>
        </p:txBody>
      </p:sp>
    </p:spTree>
    <p:extLst>
      <p:ext uri="{BB962C8B-B14F-4D97-AF65-F5344CB8AC3E}">
        <p14:creationId xmlns:p14="http://schemas.microsoft.com/office/powerpoint/2010/main" val="293100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CC23-C70F-5322-FA76-CBD7E5DDF5AF}"/>
              </a:ext>
            </a:extLst>
          </p:cNvPr>
          <p:cNvSpPr>
            <a:spLocks noGrp="1"/>
          </p:cNvSpPr>
          <p:nvPr>
            <p:ph type="title"/>
          </p:nvPr>
        </p:nvSpPr>
        <p:spPr>
          <a:xfrm>
            <a:off x="584462" y="365126"/>
            <a:ext cx="8116478" cy="1325563"/>
          </a:xfrm>
        </p:spPr>
        <p:txBody>
          <a:bodyPr vert="horz" lIns="91440" tIns="45720" rIns="91440" bIns="45720" rtlCol="0" anchor="ctr">
            <a:normAutofit/>
          </a:bodyPr>
          <a:lstStyle/>
          <a:p>
            <a:pPr algn="ctr"/>
            <a:r>
              <a:rPr lang="en-US" sz="3000" dirty="0">
                <a:latin typeface="Lucida Sans Unicode" panose="020B0602030504020204" pitchFamily="34" charset="0"/>
                <a:cs typeface="Lucida Sans Unicode" panose="020B0602030504020204" pitchFamily="34" charset="0"/>
              </a:rPr>
              <a:t>She may not work outside the home, but… </a:t>
            </a:r>
          </a:p>
        </p:txBody>
      </p:sp>
      <p:sp>
        <p:nvSpPr>
          <p:cNvPr id="3" name="Content Placeholder 2">
            <a:extLst>
              <a:ext uri="{FF2B5EF4-FFF2-40B4-BE49-F238E27FC236}">
                <a16:creationId xmlns:a16="http://schemas.microsoft.com/office/drawing/2014/main" id="{6B07D661-AD82-746C-6EAD-05F9474FAF95}"/>
              </a:ext>
            </a:extLst>
          </p:cNvPr>
          <p:cNvSpPr>
            <a:spLocks noGrp="1"/>
          </p:cNvSpPr>
          <p:nvPr>
            <p:ph idx="1"/>
          </p:nvPr>
        </p:nvSpPr>
        <p:spPr>
          <a:xfrm>
            <a:off x="480767" y="1929384"/>
            <a:ext cx="8220173" cy="4471416"/>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She does work AT home.</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“Older women…that they admonish the young women to love their husbands, to love their children, to be discreet, chaste, </a:t>
            </a:r>
            <a:r>
              <a:rPr lang="en-US" sz="2200" b="1" dirty="0">
                <a:latin typeface="Lucida Sans Unicode" panose="020B0602030504020204" pitchFamily="34" charset="0"/>
                <a:cs typeface="Lucida Sans Unicode" panose="020B0602030504020204" pitchFamily="34" charset="0"/>
              </a:rPr>
              <a:t>homemakers</a:t>
            </a:r>
            <a:r>
              <a:rPr lang="en-US" sz="2200" dirty="0">
                <a:latin typeface="Lucida Sans Unicode" panose="020B0602030504020204" pitchFamily="34" charset="0"/>
                <a:cs typeface="Lucida Sans Unicode" panose="020B0602030504020204" pitchFamily="34" charset="0"/>
              </a:rPr>
              <a:t> (“</a:t>
            </a:r>
            <a:r>
              <a:rPr lang="en-US" sz="2200" b="1" dirty="0">
                <a:latin typeface="Lucida Sans Unicode" panose="020B0602030504020204" pitchFamily="34" charset="0"/>
                <a:cs typeface="Lucida Sans Unicode" panose="020B0602030504020204" pitchFamily="34" charset="0"/>
              </a:rPr>
              <a:t>workers at home</a:t>
            </a:r>
            <a:r>
              <a:rPr lang="en-US" sz="2200" dirty="0">
                <a:latin typeface="Lucida Sans Unicode" panose="020B0602030504020204" pitchFamily="34" charset="0"/>
                <a:cs typeface="Lucida Sans Unicode" panose="020B0602030504020204" pitchFamily="34" charset="0"/>
              </a:rPr>
              <a:t>”), good, obedient to their own husbands, that the word of God may not be blasphemed” (Titus 2:3-5).</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“She watches over (“looks well to”) the </a:t>
            </a:r>
            <a:r>
              <a:rPr lang="en-US" sz="2200" b="1" dirty="0">
                <a:latin typeface="Lucida Sans Unicode" panose="020B0602030504020204" pitchFamily="34" charset="0"/>
                <a:cs typeface="Lucida Sans Unicode" panose="020B0602030504020204" pitchFamily="34" charset="0"/>
              </a:rPr>
              <a:t>ways of her household</a:t>
            </a:r>
            <a:r>
              <a:rPr lang="en-US" sz="2200" dirty="0">
                <a:latin typeface="Lucida Sans Unicode" panose="020B0602030504020204" pitchFamily="34" charset="0"/>
                <a:cs typeface="Lucida Sans Unicode" panose="020B0602030504020204" pitchFamily="34" charset="0"/>
              </a:rPr>
              <a:t>, and does not eat the bread of idleness” (Proverbs 31:27).</a:t>
            </a:r>
          </a:p>
        </p:txBody>
      </p:sp>
    </p:spTree>
    <p:extLst>
      <p:ext uri="{BB962C8B-B14F-4D97-AF65-F5344CB8AC3E}">
        <p14:creationId xmlns:p14="http://schemas.microsoft.com/office/powerpoint/2010/main" val="127821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CC23-C70F-5322-FA76-CBD7E5DDF5AF}"/>
              </a:ext>
            </a:extLst>
          </p:cNvPr>
          <p:cNvSpPr>
            <a:spLocks noGrp="1"/>
          </p:cNvSpPr>
          <p:nvPr>
            <p:ph type="title"/>
          </p:nvPr>
        </p:nvSpPr>
        <p:spPr>
          <a:xfrm>
            <a:off x="480767" y="365126"/>
            <a:ext cx="8144759" cy="1325563"/>
          </a:xfrm>
        </p:spPr>
        <p:txBody>
          <a:bodyPr vert="horz" lIns="91440" tIns="45720" rIns="91440" bIns="45720" rtlCol="0" anchor="ctr">
            <a:normAutofit/>
          </a:bodyPr>
          <a:lstStyle/>
          <a:p>
            <a:pPr algn="ctr"/>
            <a:r>
              <a:rPr lang="en-US" sz="3000" dirty="0">
                <a:latin typeface="Lucida Sans Unicode" panose="020B0602030504020204" pitchFamily="34" charset="0"/>
                <a:cs typeface="Lucida Sans Unicode" panose="020B0602030504020204" pitchFamily="34" charset="0"/>
              </a:rPr>
              <a:t>She may not work outside the home, but… </a:t>
            </a:r>
          </a:p>
        </p:txBody>
      </p:sp>
      <p:sp>
        <p:nvSpPr>
          <p:cNvPr id="3" name="Content Placeholder 2">
            <a:extLst>
              <a:ext uri="{FF2B5EF4-FFF2-40B4-BE49-F238E27FC236}">
                <a16:creationId xmlns:a16="http://schemas.microsoft.com/office/drawing/2014/main" id="{6B07D661-AD82-746C-6EAD-05F9474FAF95}"/>
              </a:ext>
            </a:extLst>
          </p:cNvPr>
          <p:cNvSpPr>
            <a:spLocks noGrp="1"/>
          </p:cNvSpPr>
          <p:nvPr>
            <p:ph idx="1"/>
          </p:nvPr>
        </p:nvSpPr>
        <p:spPr>
          <a:xfrm>
            <a:off x="480767" y="1929384"/>
            <a:ext cx="8220173" cy="4471416"/>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She is a big HELP to her husband.</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“It is not good for the man to be alone; I will make him a </a:t>
            </a:r>
            <a:r>
              <a:rPr lang="en-US" sz="2200" b="1" dirty="0">
                <a:latin typeface="Lucida Sans Unicode" panose="020B0602030504020204" pitchFamily="34" charset="0"/>
                <a:cs typeface="Lucida Sans Unicode" panose="020B0602030504020204" pitchFamily="34" charset="0"/>
              </a:rPr>
              <a:t>helper</a:t>
            </a:r>
            <a:r>
              <a:rPr lang="en-US" sz="2200" dirty="0">
                <a:latin typeface="Lucida Sans Unicode" panose="020B0602030504020204" pitchFamily="34" charset="0"/>
                <a:cs typeface="Lucida Sans Unicode" panose="020B0602030504020204" pitchFamily="34" charset="0"/>
              </a:rPr>
              <a:t> suitable for him” (Genesis 2:18).</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“For a man ought not to have his head covered, since he is the image and glory of God; but the woman is the glory of man. For man does not originate from woman, but woman from man; for indeed man was not created for the woman’s sake, but the woman for the man’s sake” (1 Corinthians 11:7-9).</a:t>
            </a:r>
          </a:p>
        </p:txBody>
      </p:sp>
    </p:spTree>
    <p:extLst>
      <p:ext uri="{BB962C8B-B14F-4D97-AF65-F5344CB8AC3E}">
        <p14:creationId xmlns:p14="http://schemas.microsoft.com/office/powerpoint/2010/main" val="115458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CC23-C70F-5322-FA76-CBD7E5DDF5AF}"/>
              </a:ext>
            </a:extLst>
          </p:cNvPr>
          <p:cNvSpPr>
            <a:spLocks noGrp="1"/>
          </p:cNvSpPr>
          <p:nvPr>
            <p:ph type="title"/>
          </p:nvPr>
        </p:nvSpPr>
        <p:spPr>
          <a:xfrm>
            <a:off x="480767" y="365126"/>
            <a:ext cx="8135332" cy="1325563"/>
          </a:xfrm>
        </p:spPr>
        <p:txBody>
          <a:bodyPr vert="horz" lIns="91440" tIns="45720" rIns="91440" bIns="45720" rtlCol="0" anchor="ctr">
            <a:normAutofit/>
          </a:bodyPr>
          <a:lstStyle/>
          <a:p>
            <a:pPr algn="ctr"/>
            <a:r>
              <a:rPr lang="en-US" sz="3000" dirty="0">
                <a:latin typeface="Lucida Sans Unicode" panose="020B0602030504020204" pitchFamily="34" charset="0"/>
                <a:cs typeface="Lucida Sans Unicode" panose="020B0602030504020204" pitchFamily="34" charset="0"/>
              </a:rPr>
              <a:t>She may not work outside the home, but…</a:t>
            </a:r>
          </a:p>
        </p:txBody>
      </p:sp>
      <p:sp>
        <p:nvSpPr>
          <p:cNvPr id="3" name="Content Placeholder 2">
            <a:extLst>
              <a:ext uri="{FF2B5EF4-FFF2-40B4-BE49-F238E27FC236}">
                <a16:creationId xmlns:a16="http://schemas.microsoft.com/office/drawing/2014/main" id="{6B07D661-AD82-746C-6EAD-05F9474FAF95}"/>
              </a:ext>
            </a:extLst>
          </p:cNvPr>
          <p:cNvSpPr>
            <a:spLocks noGrp="1"/>
          </p:cNvSpPr>
          <p:nvPr>
            <p:ph idx="1"/>
          </p:nvPr>
        </p:nvSpPr>
        <p:spPr>
          <a:xfrm>
            <a:off x="480767" y="1929384"/>
            <a:ext cx="8276734" cy="4471416"/>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She is a big HELP to her husband.</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“An excellent wife, who can find? For her worth is far above jewels. The heart of her husband safely trusts in her, and he will have no lack of gain. She does him good and not evil all the days of her life…her children rise up and bless her; her husband also, and he praises her, saying: ‘Many daughters have done nobly, but you excel them all’” (Proverbs 31:10-12, 28-29).</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In the roles God has given him, he can use the help!</a:t>
            </a:r>
          </a:p>
        </p:txBody>
      </p:sp>
    </p:spTree>
    <p:extLst>
      <p:ext uri="{BB962C8B-B14F-4D97-AF65-F5344CB8AC3E}">
        <p14:creationId xmlns:p14="http://schemas.microsoft.com/office/powerpoint/2010/main" val="8850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CC23-C70F-5322-FA76-CBD7E5DDF5AF}"/>
              </a:ext>
            </a:extLst>
          </p:cNvPr>
          <p:cNvSpPr>
            <a:spLocks noGrp="1"/>
          </p:cNvSpPr>
          <p:nvPr>
            <p:ph type="title"/>
          </p:nvPr>
        </p:nvSpPr>
        <p:spPr>
          <a:xfrm>
            <a:off x="480767" y="365126"/>
            <a:ext cx="8135332" cy="1325563"/>
          </a:xfrm>
        </p:spPr>
        <p:txBody>
          <a:bodyPr vert="horz" lIns="91440" tIns="45720" rIns="91440" bIns="45720" rtlCol="0" anchor="ctr">
            <a:normAutofit/>
          </a:bodyPr>
          <a:lstStyle/>
          <a:p>
            <a:pPr algn="ctr"/>
            <a:r>
              <a:rPr lang="en-US" sz="3000" dirty="0">
                <a:latin typeface="Lucida Sans Unicode" panose="020B0602030504020204" pitchFamily="34" charset="0"/>
                <a:cs typeface="Lucida Sans Unicode" panose="020B0602030504020204" pitchFamily="34" charset="0"/>
              </a:rPr>
              <a:t>She may not work outside the home, but… </a:t>
            </a:r>
          </a:p>
        </p:txBody>
      </p:sp>
      <p:sp>
        <p:nvSpPr>
          <p:cNvPr id="3" name="Content Placeholder 2">
            <a:extLst>
              <a:ext uri="{FF2B5EF4-FFF2-40B4-BE49-F238E27FC236}">
                <a16:creationId xmlns:a16="http://schemas.microsoft.com/office/drawing/2014/main" id="{6B07D661-AD82-746C-6EAD-05F9474FAF95}"/>
              </a:ext>
            </a:extLst>
          </p:cNvPr>
          <p:cNvSpPr>
            <a:spLocks noGrp="1"/>
          </p:cNvSpPr>
          <p:nvPr>
            <p:ph idx="1"/>
          </p:nvPr>
        </p:nvSpPr>
        <p:spPr>
          <a:xfrm>
            <a:off x="480767" y="1929384"/>
            <a:ext cx="8276734" cy="4471416"/>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She does a lot of good works for other people.</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“having a reputation for good works; and if she has brought up children, if she has shown hospitality to strangers, if she has washed the saints’ feet, if she has assisted those in distress, and if she has devoted herself to every good work” (1 Timothy 5:10).</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Concerning Phoebe: “She has been a </a:t>
            </a:r>
            <a:r>
              <a:rPr lang="en-US" sz="2200" b="1" dirty="0">
                <a:latin typeface="Lucida Sans Unicode" panose="020B0602030504020204" pitchFamily="34" charset="0"/>
                <a:cs typeface="Lucida Sans Unicode" panose="020B0602030504020204" pitchFamily="34" charset="0"/>
              </a:rPr>
              <a:t>helper</a:t>
            </a:r>
            <a:r>
              <a:rPr lang="en-US" sz="2200" dirty="0">
                <a:latin typeface="Lucida Sans Unicode" panose="020B0602030504020204" pitchFamily="34" charset="0"/>
                <a:cs typeface="Lucida Sans Unicode" panose="020B0602030504020204" pitchFamily="34" charset="0"/>
              </a:rPr>
              <a:t> of many and of myself also” (Romans 16:2).</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Dorcas: “full of good works…” (Acts 9:36).</a:t>
            </a:r>
          </a:p>
        </p:txBody>
      </p:sp>
    </p:spTree>
    <p:extLst>
      <p:ext uri="{BB962C8B-B14F-4D97-AF65-F5344CB8AC3E}">
        <p14:creationId xmlns:p14="http://schemas.microsoft.com/office/powerpoint/2010/main" val="1518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CC23-C70F-5322-FA76-CBD7E5DDF5AF}"/>
              </a:ext>
            </a:extLst>
          </p:cNvPr>
          <p:cNvSpPr>
            <a:spLocks noGrp="1"/>
          </p:cNvSpPr>
          <p:nvPr>
            <p:ph type="title"/>
          </p:nvPr>
        </p:nvSpPr>
        <p:spPr>
          <a:xfrm>
            <a:off x="480767" y="365126"/>
            <a:ext cx="8135332" cy="1325563"/>
          </a:xfrm>
        </p:spPr>
        <p:txBody>
          <a:bodyPr vert="horz" lIns="91440" tIns="45720" rIns="91440" bIns="45720" rtlCol="0" anchor="ctr">
            <a:normAutofit/>
          </a:bodyPr>
          <a:lstStyle/>
          <a:p>
            <a:pPr algn="ctr"/>
            <a:r>
              <a:rPr lang="en-US" sz="3000" dirty="0">
                <a:latin typeface="Lucida Sans Unicode" panose="020B0602030504020204" pitchFamily="34" charset="0"/>
                <a:cs typeface="Lucida Sans Unicode" panose="020B0602030504020204" pitchFamily="34" charset="0"/>
              </a:rPr>
              <a:t>She may not work outside the home, but… </a:t>
            </a:r>
          </a:p>
        </p:txBody>
      </p:sp>
      <p:sp>
        <p:nvSpPr>
          <p:cNvPr id="3" name="Content Placeholder 2">
            <a:extLst>
              <a:ext uri="{FF2B5EF4-FFF2-40B4-BE49-F238E27FC236}">
                <a16:creationId xmlns:a16="http://schemas.microsoft.com/office/drawing/2014/main" id="{6B07D661-AD82-746C-6EAD-05F9474FAF95}"/>
              </a:ext>
            </a:extLst>
          </p:cNvPr>
          <p:cNvSpPr>
            <a:spLocks noGrp="1"/>
          </p:cNvSpPr>
          <p:nvPr>
            <p:ph idx="1"/>
          </p:nvPr>
        </p:nvSpPr>
        <p:spPr>
          <a:xfrm>
            <a:off x="480767" y="1929384"/>
            <a:ext cx="8276734" cy="4471416"/>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She does a lot of good works for other people.</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“She extends her hands to the poor, and she stretches out her hands to the needy” (Proverbs 31:20).</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Could it be that without the constraints of ANOTHER full-time job she has MORE time for helping others?</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Visiting the sick, the elderly, helping neighbors, writing notes and cards, etc.</a:t>
            </a:r>
          </a:p>
        </p:txBody>
      </p:sp>
    </p:spTree>
    <p:extLst>
      <p:ext uri="{BB962C8B-B14F-4D97-AF65-F5344CB8AC3E}">
        <p14:creationId xmlns:p14="http://schemas.microsoft.com/office/powerpoint/2010/main" val="292911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CC23-C70F-5322-FA76-CBD7E5DDF5AF}"/>
              </a:ext>
            </a:extLst>
          </p:cNvPr>
          <p:cNvSpPr>
            <a:spLocks noGrp="1"/>
          </p:cNvSpPr>
          <p:nvPr>
            <p:ph type="title"/>
          </p:nvPr>
        </p:nvSpPr>
        <p:spPr>
          <a:xfrm>
            <a:off x="480767" y="365126"/>
            <a:ext cx="8135332" cy="1325563"/>
          </a:xfrm>
        </p:spPr>
        <p:txBody>
          <a:bodyPr vert="horz" lIns="91440" tIns="45720" rIns="91440" bIns="45720" rtlCol="0" anchor="ctr">
            <a:normAutofit/>
          </a:bodyPr>
          <a:lstStyle/>
          <a:p>
            <a:pPr algn="ctr"/>
            <a:r>
              <a:rPr lang="en-US" sz="3000" dirty="0">
                <a:latin typeface="Lucida Sans Unicode" panose="020B0602030504020204" pitchFamily="34" charset="0"/>
                <a:cs typeface="Lucida Sans Unicode" panose="020B0602030504020204" pitchFamily="34" charset="0"/>
              </a:rPr>
              <a:t>She may not work outside the home, but… </a:t>
            </a:r>
          </a:p>
        </p:txBody>
      </p:sp>
      <p:sp>
        <p:nvSpPr>
          <p:cNvPr id="3" name="Content Placeholder 2">
            <a:extLst>
              <a:ext uri="{FF2B5EF4-FFF2-40B4-BE49-F238E27FC236}">
                <a16:creationId xmlns:a16="http://schemas.microsoft.com/office/drawing/2014/main" id="{6B07D661-AD82-746C-6EAD-05F9474FAF95}"/>
              </a:ext>
            </a:extLst>
          </p:cNvPr>
          <p:cNvSpPr>
            <a:spLocks noGrp="1"/>
          </p:cNvSpPr>
          <p:nvPr>
            <p:ph idx="1"/>
          </p:nvPr>
        </p:nvSpPr>
        <p:spPr>
          <a:xfrm>
            <a:off x="480767" y="1929384"/>
            <a:ext cx="8276734" cy="4471416"/>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She does a lot of good works for other people.</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She can also be like Priscilla and teach others the word of God (Acts 18:24-28).</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Not only will she have opportunities to assist in husband in teaching others, but also opportunities with other ladies (Titus 2:3-5), with young children, and with everyone around her through her example.</a:t>
            </a:r>
          </a:p>
        </p:txBody>
      </p:sp>
    </p:spTree>
    <p:extLst>
      <p:ext uri="{BB962C8B-B14F-4D97-AF65-F5344CB8AC3E}">
        <p14:creationId xmlns:p14="http://schemas.microsoft.com/office/powerpoint/2010/main" val="2237326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CC23-C70F-5322-FA76-CBD7E5DDF5AF}"/>
              </a:ext>
            </a:extLst>
          </p:cNvPr>
          <p:cNvSpPr>
            <a:spLocks noGrp="1"/>
          </p:cNvSpPr>
          <p:nvPr>
            <p:ph type="title"/>
          </p:nvPr>
        </p:nvSpPr>
        <p:spPr>
          <a:xfrm>
            <a:off x="480767" y="365126"/>
            <a:ext cx="8135332" cy="1325563"/>
          </a:xfrm>
        </p:spPr>
        <p:txBody>
          <a:bodyPr vert="horz" lIns="91440" tIns="45720" rIns="91440" bIns="45720" rtlCol="0" anchor="ctr">
            <a:normAutofit/>
          </a:bodyPr>
          <a:lstStyle/>
          <a:p>
            <a:pPr algn="ctr"/>
            <a:r>
              <a:rPr lang="en-US" sz="3000" dirty="0">
                <a:latin typeface="Lucida Sans Unicode" panose="020B0602030504020204" pitchFamily="34" charset="0"/>
                <a:cs typeface="Lucida Sans Unicode" panose="020B0602030504020204" pitchFamily="34" charset="0"/>
              </a:rPr>
              <a:t>She may not work outside the home, but… </a:t>
            </a:r>
          </a:p>
        </p:txBody>
      </p:sp>
      <p:sp>
        <p:nvSpPr>
          <p:cNvPr id="3" name="Content Placeholder 2">
            <a:extLst>
              <a:ext uri="{FF2B5EF4-FFF2-40B4-BE49-F238E27FC236}">
                <a16:creationId xmlns:a16="http://schemas.microsoft.com/office/drawing/2014/main" id="{6B07D661-AD82-746C-6EAD-05F9474FAF95}"/>
              </a:ext>
            </a:extLst>
          </p:cNvPr>
          <p:cNvSpPr>
            <a:spLocks noGrp="1"/>
          </p:cNvSpPr>
          <p:nvPr>
            <p:ph idx="1"/>
          </p:nvPr>
        </p:nvSpPr>
        <p:spPr>
          <a:xfrm>
            <a:off x="480767" y="1929384"/>
            <a:ext cx="8276734" cy="4471416"/>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She has a LOT of time to work with her children.</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“Nevertheless she will be saved in childbearing if they continue in faith, love, and holiness, with self-control” (1 Timothy 2:15).</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Not just physically bearing children, but faithfully carrying out the duties of motherhood (word in the original Greek is much broader).</a:t>
            </a:r>
          </a:p>
        </p:txBody>
      </p:sp>
    </p:spTree>
    <p:extLst>
      <p:ext uri="{BB962C8B-B14F-4D97-AF65-F5344CB8AC3E}">
        <p14:creationId xmlns:p14="http://schemas.microsoft.com/office/powerpoint/2010/main" val="25990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Sketchy</Template>
  <TotalTime>442</TotalTime>
  <Words>863</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Lucida Sans Unicode</vt:lpstr>
      <vt:lpstr>The Hand Bold</vt:lpstr>
      <vt:lpstr>The Serif Hand Black</vt:lpstr>
      <vt:lpstr>SketchyVTI</vt:lpstr>
      <vt:lpstr>The Woman Who Is Becoming Less and Less Appreciated</vt:lpstr>
      <vt:lpstr>She may not work outside the home, but… </vt:lpstr>
      <vt:lpstr>She may not work outside the home, but… </vt:lpstr>
      <vt:lpstr>She may not work outside the home, but… </vt:lpstr>
      <vt:lpstr>She may not work outside the home, but…</vt:lpstr>
      <vt:lpstr>She may not work outside the home, but… </vt:lpstr>
      <vt:lpstr>She may not work outside the home, but… </vt:lpstr>
      <vt:lpstr>She may not work outside the home, but… </vt:lpstr>
      <vt:lpstr>She may not work outside the home, but… </vt:lpstr>
      <vt:lpstr>She may not work outside the home, but…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Woman Who Is Becoming Less and Less Appreciated</dc:title>
  <dc:creator>William Gibson</dc:creator>
  <cp:lastModifiedBy>William Gibson</cp:lastModifiedBy>
  <cp:revision>6</cp:revision>
  <dcterms:created xsi:type="dcterms:W3CDTF">2023-05-04T15:37:23Z</dcterms:created>
  <dcterms:modified xsi:type="dcterms:W3CDTF">2023-05-09T15:24:44Z</dcterms:modified>
</cp:coreProperties>
</file>