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9" r:id="rId4"/>
    <p:sldId id="270" r:id="rId5"/>
    <p:sldId id="271" r:id="rId6"/>
    <p:sldId id="268" r:id="rId7"/>
    <p:sldId id="258" r:id="rId8"/>
    <p:sldId id="275" r:id="rId9"/>
    <p:sldId id="262" r:id="rId10"/>
    <p:sldId id="267" r:id="rId11"/>
    <p:sldId id="266" r:id="rId12"/>
    <p:sldId id="264" r:id="rId13"/>
    <p:sldId id="265" r:id="rId14"/>
    <p:sldId id="263" r:id="rId15"/>
    <p:sldId id="259" r:id="rId16"/>
    <p:sldId id="260" r:id="rId17"/>
    <p:sldId id="261" r:id="rId18"/>
    <p:sldId id="272" r:id="rId19"/>
    <p:sldId id="273" r:id="rId20"/>
    <p:sldId id="274" r:id="rId2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7" d="100"/>
          <a:sy n="97" d="100"/>
        </p:scale>
        <p:origin x="192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E6C7316E-61D3-45C5-A697-5F7AC7448203}" type="datetimeFigureOut">
              <a:rPr lang="en-US" smtClean="0"/>
              <a:t>5/31/2023</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067DBE66-12C2-4632-B433-85819CAB9DAA}" type="slidenum">
              <a:rPr lang="en-US" smtClean="0"/>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6C7316E-61D3-45C5-A697-5F7AC7448203}" type="datetimeFigureOut">
              <a:rPr lang="en-US" smtClean="0"/>
              <a:t>5/31/2023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7DBE66-12C2-4632-B433-85819CAB9DA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6C7316E-61D3-45C5-A697-5F7AC7448203}" type="datetimeFigureOut">
              <a:rPr lang="en-US" smtClean="0"/>
              <a:t>5/31/2023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067DBE66-12C2-4632-B433-85819CAB9DA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6C7316E-61D3-45C5-A697-5F7AC7448203}" type="datetimeFigureOut">
              <a:rPr lang="en-US" smtClean="0"/>
              <a:t>5/31/2023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7DBE66-12C2-4632-B433-85819CAB9DAA}" type="slidenum">
              <a:rPr lang="en-US" smtClean="0"/>
              <a:t>‹#›</a:t>
            </a:fld>
            <a:endParaRPr lang="en-US"/>
          </a:p>
        </p:txBody>
      </p:sp>
      <p:sp>
        <p:nvSpPr>
          <p:cNvPr id="7" name="Title 6"/>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E6C7316E-61D3-45C5-A697-5F7AC7448203}" type="datetimeFigureOut">
              <a:rPr lang="en-US" smtClean="0"/>
              <a:t>5/31/2023</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067DBE66-12C2-4632-B433-85819CAB9DAA}" type="slidenum">
              <a:rPr lang="en-US" smtClean="0"/>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6C7316E-61D3-45C5-A697-5F7AC7448203}" type="datetimeFigureOut">
              <a:rPr lang="en-US" smtClean="0"/>
              <a:t>5/31/2023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7DBE66-12C2-4632-B433-85819CAB9DAA}" type="slidenum">
              <a:rPr lang="en-US" smtClean="0"/>
              <a:t>‹#›</a:t>
            </a:fld>
            <a:endParaRPr lang="en-US"/>
          </a:p>
        </p:txBody>
      </p:sp>
      <p:sp>
        <p:nvSpPr>
          <p:cNvPr id="8" name="Title 7"/>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6C7316E-61D3-45C5-A697-5F7AC7448203}" type="datetimeFigureOut">
              <a:rPr lang="en-US" smtClean="0"/>
              <a:t>5/31/2023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7DBE66-12C2-4632-B433-85819CAB9DAA}"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6C7316E-61D3-45C5-A697-5F7AC7448203}" type="datetimeFigureOut">
              <a:rPr lang="en-US" smtClean="0"/>
              <a:t>5/31/2023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7DBE66-12C2-4632-B433-85819CAB9DAA}" type="slidenum">
              <a:rPr lang="en-US" smtClean="0"/>
              <a:t>‹#›</a:t>
            </a:fld>
            <a:endParaRPr lang="en-US"/>
          </a:p>
        </p:txBody>
      </p:sp>
      <p:sp>
        <p:nvSpPr>
          <p:cNvPr id="6" name="Title 5"/>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E6C7316E-61D3-45C5-A697-5F7AC7448203}" type="datetimeFigureOut">
              <a:rPr lang="en-US" smtClean="0"/>
              <a:t>5/31/2023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67DBE66-12C2-4632-B433-85819CAB9DA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6C7316E-61D3-45C5-A697-5F7AC7448203}" type="datetimeFigureOut">
              <a:rPr lang="en-US" smtClean="0"/>
              <a:t>5/31/2023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067DBE66-12C2-4632-B433-85819CAB9DAA}" type="slidenum">
              <a:rPr lang="en-US" smtClean="0"/>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6C7316E-61D3-45C5-A697-5F7AC7448203}" type="datetimeFigureOut">
              <a:rPr lang="en-US" smtClean="0"/>
              <a:t>5/31/2023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7DBE66-12C2-4632-B433-85819CAB9DAA}" type="slidenum">
              <a:rPr lang="en-US" smtClean="0"/>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E6C7316E-61D3-45C5-A697-5F7AC7448203}" type="datetimeFigureOut">
              <a:rPr lang="en-US" smtClean="0"/>
              <a:t>5/31/2023</a:t>
            </a:fld>
            <a:endParaRPr lang="en-US"/>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067DBE66-12C2-4632-B433-85819CAB9DA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pPr algn="ctr"/>
            <a:r>
              <a:rPr lang="en-US" sz="3600" dirty="0"/>
              <a:t>Lesson 23</a:t>
            </a:r>
          </a:p>
        </p:txBody>
      </p:sp>
      <p:sp>
        <p:nvSpPr>
          <p:cNvPr id="2" name="Title 1"/>
          <p:cNvSpPr>
            <a:spLocks noGrp="1"/>
          </p:cNvSpPr>
          <p:nvPr>
            <p:ph type="title"/>
          </p:nvPr>
        </p:nvSpPr>
        <p:spPr/>
        <p:txBody>
          <a:bodyPr/>
          <a:lstStyle/>
          <a:p>
            <a:pPr algn="ctr"/>
            <a:r>
              <a:rPr lang="en-US" dirty="0"/>
              <a:t>Ezekiel 38-39</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normAutofit/>
          </a:bodyPr>
          <a:lstStyle/>
          <a:p>
            <a:pPr>
              <a:lnSpc>
                <a:spcPct val="125000"/>
              </a:lnSpc>
              <a:spcBef>
                <a:spcPts val="0"/>
              </a:spcBef>
              <a:spcAft>
                <a:spcPts val="2400"/>
              </a:spcAft>
              <a:buClrTx/>
              <a:buFont typeface="Wingdings" panose="05000000000000000000" pitchFamily="2" charset="2"/>
              <a:buChar char="§"/>
            </a:pPr>
            <a:r>
              <a:rPr lang="en-US" sz="2400" dirty="0">
                <a:solidFill>
                  <a:schemeClr val="tx1"/>
                </a:solidFill>
                <a:latin typeface="Lucida Sans Unicode" panose="020B0602030504020204" pitchFamily="34" charset="0"/>
                <a:cs typeface="Lucida Sans Unicode" panose="020B0602030504020204" pitchFamily="34" charset="0"/>
              </a:rPr>
              <a:t>But where do other prophets speak of him? </a:t>
            </a:r>
            <a:br>
              <a:rPr lang="en-US" sz="2400" dirty="0">
                <a:solidFill>
                  <a:schemeClr val="tx1"/>
                </a:solidFill>
                <a:latin typeface="Lucida Sans Unicode" panose="020B0602030504020204" pitchFamily="34" charset="0"/>
                <a:cs typeface="Lucida Sans Unicode" panose="020B0602030504020204" pitchFamily="34" charset="0"/>
              </a:rPr>
            </a:br>
            <a:r>
              <a:rPr lang="en-US" sz="2400" dirty="0">
                <a:solidFill>
                  <a:schemeClr val="tx1"/>
                </a:solidFill>
                <a:latin typeface="Lucida Sans Unicode" panose="020B0602030504020204" pitchFamily="34" charset="0"/>
                <a:cs typeface="Lucida Sans Unicode" panose="020B0602030504020204" pitchFamily="34" charset="0"/>
              </a:rPr>
              <a:t>I can’t find him mentioned by name by any other prophets.</a:t>
            </a:r>
          </a:p>
          <a:p>
            <a:pPr>
              <a:lnSpc>
                <a:spcPct val="125000"/>
              </a:lnSpc>
              <a:spcBef>
                <a:spcPts val="0"/>
              </a:spcBef>
              <a:spcAft>
                <a:spcPts val="2400"/>
              </a:spcAft>
              <a:buClrTx/>
              <a:buFont typeface="Wingdings" panose="05000000000000000000" pitchFamily="2" charset="2"/>
              <a:buChar char="§"/>
            </a:pPr>
            <a:r>
              <a:rPr lang="en-US" sz="2400" b="1" dirty="0">
                <a:solidFill>
                  <a:schemeClr val="tx1"/>
                </a:solidFill>
                <a:latin typeface="Lucida Sans Unicode" panose="020B0602030504020204" pitchFamily="34" charset="0"/>
                <a:cs typeface="Lucida Sans Unicode" panose="020B0602030504020204" pitchFamily="34" charset="0"/>
              </a:rPr>
              <a:t>Conclusion</a:t>
            </a:r>
            <a:r>
              <a:rPr lang="en-US" sz="2400" dirty="0">
                <a:solidFill>
                  <a:schemeClr val="tx1"/>
                </a:solidFill>
                <a:latin typeface="Lucida Sans Unicode" panose="020B0602030504020204" pitchFamily="34" charset="0"/>
                <a:cs typeface="Lucida Sans Unicode" panose="020B0602030504020204" pitchFamily="34" charset="0"/>
              </a:rPr>
              <a:t>: They must speak of him under other names or under other figures of speech.</a:t>
            </a:r>
          </a:p>
        </p:txBody>
      </p:sp>
      <p:sp>
        <p:nvSpPr>
          <p:cNvPr id="3" name="Title 2"/>
          <p:cNvSpPr>
            <a:spLocks noGrp="1"/>
          </p:cNvSpPr>
          <p:nvPr>
            <p:ph type="title"/>
          </p:nvPr>
        </p:nvSpPr>
        <p:spPr/>
        <p:txBody>
          <a:bodyPr vert="horz" lIns="91440" tIns="45720" rIns="91440" bIns="45720" rtlCol="0" anchor="ctr">
            <a:noAutofit/>
          </a:bodyPr>
          <a:lstStyle/>
          <a:p>
            <a:r>
              <a:rPr lang="en-US" sz="3600" cap="none" dirty="0">
                <a:latin typeface="Lucida Sans Unicode" panose="020B0602030504020204" pitchFamily="34" charset="0"/>
                <a:cs typeface="Lucida Sans Unicode" panose="020B0602030504020204" pitchFamily="34" charset="0"/>
              </a:rPr>
              <a:t>Who is Gog?</a:t>
            </a:r>
          </a:p>
        </p:txBody>
      </p:sp>
    </p:spTree>
    <p:extLst>
      <p:ext uri="{BB962C8B-B14F-4D97-AF65-F5344CB8AC3E}">
        <p14:creationId xmlns:p14="http://schemas.microsoft.com/office/powerpoint/2010/main" val="1758792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681729"/>
          </a:xfrm>
        </p:spPr>
        <p:txBody>
          <a:bodyPr anchor="ctr">
            <a:normAutofit/>
          </a:bodyPr>
          <a:lstStyle/>
          <a:p>
            <a:pPr>
              <a:lnSpc>
                <a:spcPct val="125000"/>
              </a:lnSpc>
              <a:spcBef>
                <a:spcPts val="0"/>
              </a:spcBef>
              <a:spcAft>
                <a:spcPts val="1200"/>
              </a:spcAft>
              <a:buClrTx/>
              <a:buFont typeface="Wingdings" panose="05000000000000000000" pitchFamily="2" charset="2"/>
              <a:buChar char="§"/>
            </a:pPr>
            <a:r>
              <a:rPr lang="en-US" sz="2400" dirty="0">
                <a:solidFill>
                  <a:schemeClr val="tx1"/>
                </a:solidFill>
                <a:latin typeface="Lucida Sans Unicode" panose="020B0602030504020204" pitchFamily="34" charset="0"/>
                <a:cs typeface="Lucida Sans Unicode" panose="020B0602030504020204" pitchFamily="34" charset="0"/>
              </a:rPr>
              <a:t>Other names associated with Gog in these two chapters:</a:t>
            </a:r>
          </a:p>
          <a:p>
            <a:pPr lvl="1">
              <a:lnSpc>
                <a:spcPct val="125000"/>
              </a:lnSpc>
              <a:spcBef>
                <a:spcPts val="0"/>
              </a:spcBef>
              <a:spcAft>
                <a:spcPts val="1200"/>
              </a:spcAft>
              <a:buClrTx/>
              <a:buFont typeface="Arial" panose="020B0604020202020204" pitchFamily="34" charset="0"/>
              <a:buChar char="•"/>
            </a:pPr>
            <a:r>
              <a:rPr lang="en-US" sz="2200" b="1" dirty="0">
                <a:solidFill>
                  <a:schemeClr val="tx1"/>
                </a:solidFill>
                <a:latin typeface="Lucida Sans Unicode" panose="020B0602030504020204" pitchFamily="34" charset="0"/>
                <a:cs typeface="Lucida Sans Unicode" panose="020B0602030504020204" pitchFamily="34" charset="0"/>
              </a:rPr>
              <a:t>Magog</a:t>
            </a:r>
            <a:r>
              <a:rPr lang="en-US" sz="2200" dirty="0">
                <a:solidFill>
                  <a:schemeClr val="tx1"/>
                </a:solidFill>
                <a:latin typeface="Lucida Sans Unicode" panose="020B0602030504020204" pitchFamily="34" charset="0"/>
                <a:cs typeface="Lucida Sans Unicode" panose="020B0602030504020204" pitchFamily="34" charset="0"/>
              </a:rPr>
              <a:t>, </a:t>
            </a:r>
            <a:r>
              <a:rPr lang="en-US" sz="2200" b="1" dirty="0">
                <a:solidFill>
                  <a:schemeClr val="tx1"/>
                </a:solidFill>
                <a:latin typeface="Lucida Sans Unicode" panose="020B0602030504020204" pitchFamily="34" charset="0"/>
                <a:cs typeface="Lucida Sans Unicode" panose="020B0602030504020204" pitchFamily="34" charset="0"/>
              </a:rPr>
              <a:t>Rosh</a:t>
            </a:r>
            <a:r>
              <a:rPr lang="en-US" sz="2200" dirty="0">
                <a:solidFill>
                  <a:schemeClr val="tx1"/>
                </a:solidFill>
                <a:latin typeface="Lucida Sans Unicode" panose="020B0602030504020204" pitchFamily="34" charset="0"/>
                <a:cs typeface="Lucida Sans Unicode" panose="020B0602030504020204" pitchFamily="34" charset="0"/>
              </a:rPr>
              <a:t>, </a:t>
            </a:r>
            <a:r>
              <a:rPr lang="en-US" sz="2200" b="1" dirty="0" err="1">
                <a:solidFill>
                  <a:schemeClr val="tx1"/>
                </a:solidFill>
                <a:latin typeface="Lucida Sans Unicode" panose="020B0602030504020204" pitchFamily="34" charset="0"/>
                <a:cs typeface="Lucida Sans Unicode" panose="020B0602030504020204" pitchFamily="34" charset="0"/>
              </a:rPr>
              <a:t>Meshech</a:t>
            </a:r>
            <a:r>
              <a:rPr lang="en-US" sz="2200" dirty="0">
                <a:solidFill>
                  <a:schemeClr val="tx1"/>
                </a:solidFill>
                <a:latin typeface="Lucida Sans Unicode" panose="020B0602030504020204" pitchFamily="34" charset="0"/>
                <a:cs typeface="Lucida Sans Unicode" panose="020B0602030504020204" pitchFamily="34" charset="0"/>
              </a:rPr>
              <a:t>, </a:t>
            </a:r>
            <a:r>
              <a:rPr lang="en-US" sz="2200" b="1" dirty="0">
                <a:solidFill>
                  <a:schemeClr val="tx1"/>
                </a:solidFill>
                <a:latin typeface="Lucida Sans Unicode" panose="020B0602030504020204" pitchFamily="34" charset="0"/>
                <a:cs typeface="Lucida Sans Unicode" panose="020B0602030504020204" pitchFamily="34" charset="0"/>
              </a:rPr>
              <a:t>Tubal</a:t>
            </a:r>
            <a:r>
              <a:rPr lang="en-US" sz="2200" dirty="0">
                <a:solidFill>
                  <a:schemeClr val="tx1"/>
                </a:solidFill>
                <a:latin typeface="Lucida Sans Unicode" panose="020B0602030504020204" pitchFamily="34" charset="0"/>
                <a:cs typeface="Lucida Sans Unicode" panose="020B0602030504020204" pitchFamily="34" charset="0"/>
              </a:rPr>
              <a:t> (38:2-3; 39:1); </a:t>
            </a:r>
            <a:r>
              <a:rPr lang="en-US" sz="2200" b="1" dirty="0">
                <a:solidFill>
                  <a:schemeClr val="tx1"/>
                </a:solidFill>
                <a:latin typeface="Lucida Sans Unicode" panose="020B0602030504020204" pitchFamily="34" charset="0"/>
                <a:cs typeface="Lucida Sans Unicode" panose="020B0602030504020204" pitchFamily="34" charset="0"/>
              </a:rPr>
              <a:t>Persia</a:t>
            </a:r>
            <a:r>
              <a:rPr lang="en-US" sz="2200" dirty="0">
                <a:solidFill>
                  <a:schemeClr val="tx1"/>
                </a:solidFill>
                <a:latin typeface="Lucida Sans Unicode" panose="020B0602030504020204" pitchFamily="34" charset="0"/>
                <a:cs typeface="Lucida Sans Unicode" panose="020B0602030504020204" pitchFamily="34" charset="0"/>
              </a:rPr>
              <a:t>, </a:t>
            </a:r>
            <a:r>
              <a:rPr lang="en-US" sz="2200" b="1" dirty="0">
                <a:solidFill>
                  <a:schemeClr val="tx1"/>
                </a:solidFill>
                <a:latin typeface="Lucida Sans Unicode" panose="020B0602030504020204" pitchFamily="34" charset="0"/>
                <a:cs typeface="Lucida Sans Unicode" panose="020B0602030504020204" pitchFamily="34" charset="0"/>
              </a:rPr>
              <a:t>Ethiopia</a:t>
            </a:r>
            <a:r>
              <a:rPr lang="en-US" sz="2200" dirty="0">
                <a:solidFill>
                  <a:schemeClr val="tx1"/>
                </a:solidFill>
                <a:latin typeface="Lucida Sans Unicode" panose="020B0602030504020204" pitchFamily="34" charset="0"/>
                <a:cs typeface="Lucida Sans Unicode" panose="020B0602030504020204" pitchFamily="34" charset="0"/>
              </a:rPr>
              <a:t> (Cush), </a:t>
            </a:r>
            <a:r>
              <a:rPr lang="en-US" sz="2200" b="1" dirty="0">
                <a:solidFill>
                  <a:schemeClr val="tx1"/>
                </a:solidFill>
                <a:latin typeface="Lucida Sans Unicode" panose="020B0602030504020204" pitchFamily="34" charset="0"/>
                <a:cs typeface="Lucida Sans Unicode" panose="020B0602030504020204" pitchFamily="34" charset="0"/>
              </a:rPr>
              <a:t>Libya</a:t>
            </a:r>
            <a:r>
              <a:rPr lang="en-US" sz="2200" dirty="0">
                <a:solidFill>
                  <a:schemeClr val="tx1"/>
                </a:solidFill>
                <a:latin typeface="Lucida Sans Unicode" panose="020B0602030504020204" pitchFamily="34" charset="0"/>
                <a:cs typeface="Lucida Sans Unicode" panose="020B0602030504020204" pitchFamily="34" charset="0"/>
              </a:rPr>
              <a:t> (Put) (38:5); </a:t>
            </a:r>
            <a:r>
              <a:rPr lang="en-US" sz="2200" b="1" dirty="0">
                <a:solidFill>
                  <a:schemeClr val="tx1"/>
                </a:solidFill>
                <a:latin typeface="Lucida Sans Unicode" panose="020B0602030504020204" pitchFamily="34" charset="0"/>
                <a:cs typeface="Lucida Sans Unicode" panose="020B0602030504020204" pitchFamily="34" charset="0"/>
              </a:rPr>
              <a:t>Gomer</a:t>
            </a:r>
            <a:r>
              <a:rPr lang="en-US" sz="2200" dirty="0">
                <a:solidFill>
                  <a:schemeClr val="tx1"/>
                </a:solidFill>
                <a:latin typeface="Lucida Sans Unicode" panose="020B0602030504020204" pitchFamily="34" charset="0"/>
                <a:cs typeface="Lucida Sans Unicode" panose="020B0602030504020204" pitchFamily="34" charset="0"/>
              </a:rPr>
              <a:t>, </a:t>
            </a:r>
            <a:r>
              <a:rPr lang="en-US" sz="2200" b="1" dirty="0" err="1">
                <a:solidFill>
                  <a:schemeClr val="tx1"/>
                </a:solidFill>
                <a:latin typeface="Lucida Sans Unicode" panose="020B0602030504020204" pitchFamily="34" charset="0"/>
                <a:cs typeface="Lucida Sans Unicode" panose="020B0602030504020204" pitchFamily="34" charset="0"/>
              </a:rPr>
              <a:t>Togarmah</a:t>
            </a:r>
            <a:r>
              <a:rPr lang="en-US" sz="2200" dirty="0">
                <a:solidFill>
                  <a:schemeClr val="tx1"/>
                </a:solidFill>
                <a:latin typeface="Lucida Sans Unicode" panose="020B0602030504020204" pitchFamily="34" charset="0"/>
                <a:cs typeface="Lucida Sans Unicode" panose="020B0602030504020204" pitchFamily="34" charset="0"/>
              </a:rPr>
              <a:t> (38:6); </a:t>
            </a:r>
            <a:r>
              <a:rPr lang="en-US" sz="2200" b="1" dirty="0">
                <a:solidFill>
                  <a:schemeClr val="tx1"/>
                </a:solidFill>
                <a:latin typeface="Lucida Sans Unicode" panose="020B0602030504020204" pitchFamily="34" charset="0"/>
                <a:cs typeface="Lucida Sans Unicode" panose="020B0602030504020204" pitchFamily="34" charset="0"/>
              </a:rPr>
              <a:t>Sheba</a:t>
            </a:r>
            <a:r>
              <a:rPr lang="en-US" sz="2200" dirty="0">
                <a:solidFill>
                  <a:schemeClr val="tx1"/>
                </a:solidFill>
                <a:latin typeface="Lucida Sans Unicode" panose="020B0602030504020204" pitchFamily="34" charset="0"/>
                <a:cs typeface="Lucida Sans Unicode" panose="020B0602030504020204" pitchFamily="34" charset="0"/>
              </a:rPr>
              <a:t>, </a:t>
            </a:r>
            <a:r>
              <a:rPr lang="en-US" sz="2200" b="1" dirty="0" err="1">
                <a:solidFill>
                  <a:schemeClr val="tx1"/>
                </a:solidFill>
                <a:latin typeface="Lucida Sans Unicode" panose="020B0602030504020204" pitchFamily="34" charset="0"/>
                <a:cs typeface="Lucida Sans Unicode" panose="020B0602030504020204" pitchFamily="34" charset="0"/>
              </a:rPr>
              <a:t>Dedan</a:t>
            </a:r>
            <a:r>
              <a:rPr lang="en-US" sz="2200" dirty="0">
                <a:solidFill>
                  <a:schemeClr val="tx1"/>
                </a:solidFill>
                <a:latin typeface="Lucida Sans Unicode" panose="020B0602030504020204" pitchFamily="34" charset="0"/>
                <a:cs typeface="Lucida Sans Unicode" panose="020B0602030504020204" pitchFamily="34" charset="0"/>
              </a:rPr>
              <a:t>, merchants of </a:t>
            </a:r>
            <a:r>
              <a:rPr lang="en-US" sz="2200" b="1" dirty="0" err="1">
                <a:solidFill>
                  <a:schemeClr val="tx1"/>
                </a:solidFill>
                <a:latin typeface="Lucida Sans Unicode" panose="020B0602030504020204" pitchFamily="34" charset="0"/>
                <a:cs typeface="Lucida Sans Unicode" panose="020B0602030504020204" pitchFamily="34" charset="0"/>
              </a:rPr>
              <a:t>Tarshish</a:t>
            </a:r>
            <a:r>
              <a:rPr lang="en-US" sz="2200" dirty="0">
                <a:solidFill>
                  <a:schemeClr val="tx1"/>
                </a:solidFill>
                <a:latin typeface="Lucida Sans Unicode" panose="020B0602030504020204" pitchFamily="34" charset="0"/>
                <a:cs typeface="Lucida Sans Unicode" panose="020B0602030504020204" pitchFamily="34" charset="0"/>
              </a:rPr>
              <a:t> (38:13).</a:t>
            </a:r>
          </a:p>
          <a:p>
            <a:pPr lvl="1">
              <a:lnSpc>
                <a:spcPct val="125000"/>
              </a:lnSpc>
              <a:spcBef>
                <a:spcPts val="0"/>
              </a:spcBef>
              <a:spcAft>
                <a:spcPts val="1200"/>
              </a:spcAft>
              <a:buClrTx/>
              <a:buFont typeface="Arial" panose="020B0604020202020204" pitchFamily="34" charset="0"/>
              <a:buChar char="•"/>
            </a:pPr>
            <a:r>
              <a:rPr lang="en-US" sz="2200" dirty="0">
                <a:solidFill>
                  <a:schemeClr val="tx1"/>
                </a:solidFill>
                <a:latin typeface="Lucida Sans Unicode" panose="020B0602030504020204" pitchFamily="34" charset="0"/>
                <a:cs typeface="Lucida Sans Unicode" panose="020B0602030504020204" pitchFamily="34" charset="0"/>
              </a:rPr>
              <a:t>Rosh not found anywhere else in O.T. to describe a nation or place. It means “head,” or “chief.”</a:t>
            </a:r>
          </a:p>
          <a:p>
            <a:pPr lvl="1">
              <a:lnSpc>
                <a:spcPct val="125000"/>
              </a:lnSpc>
              <a:spcBef>
                <a:spcPts val="0"/>
              </a:spcBef>
              <a:spcAft>
                <a:spcPts val="1200"/>
              </a:spcAft>
              <a:buClrTx/>
              <a:buFont typeface="Arial" panose="020B0604020202020204" pitchFamily="34" charset="0"/>
              <a:buChar char="•"/>
            </a:pPr>
            <a:r>
              <a:rPr lang="en-US" sz="2200" dirty="0">
                <a:solidFill>
                  <a:schemeClr val="tx1"/>
                </a:solidFill>
                <a:latin typeface="Lucida Sans Unicode" panose="020B0602030504020204" pitchFamily="34" charset="0"/>
                <a:cs typeface="Lucida Sans Unicode" panose="020B0602030504020204" pitchFamily="34" charset="0"/>
              </a:rPr>
              <a:t>KJV: “Gog…the chief prince of </a:t>
            </a:r>
            <a:r>
              <a:rPr lang="en-US" sz="2200" dirty="0" err="1">
                <a:solidFill>
                  <a:schemeClr val="tx1"/>
                </a:solidFill>
                <a:latin typeface="Lucida Sans Unicode" panose="020B0602030504020204" pitchFamily="34" charset="0"/>
                <a:cs typeface="Lucida Sans Unicode" panose="020B0602030504020204" pitchFamily="34" charset="0"/>
              </a:rPr>
              <a:t>Meshech</a:t>
            </a:r>
            <a:r>
              <a:rPr lang="en-US" sz="2200" dirty="0">
                <a:solidFill>
                  <a:schemeClr val="tx1"/>
                </a:solidFill>
                <a:latin typeface="Lucida Sans Unicode" panose="020B0602030504020204" pitchFamily="34" charset="0"/>
                <a:cs typeface="Lucida Sans Unicode" panose="020B0602030504020204" pitchFamily="34" charset="0"/>
              </a:rPr>
              <a:t> and Tubal”</a:t>
            </a:r>
          </a:p>
        </p:txBody>
      </p:sp>
      <p:sp>
        <p:nvSpPr>
          <p:cNvPr id="3" name="Title 2"/>
          <p:cNvSpPr>
            <a:spLocks noGrp="1"/>
          </p:cNvSpPr>
          <p:nvPr>
            <p:ph type="title"/>
          </p:nvPr>
        </p:nvSpPr>
        <p:spPr/>
        <p:txBody>
          <a:bodyPr vert="horz" lIns="91440" tIns="45720" rIns="91440" bIns="45720" rtlCol="0" anchor="ctr">
            <a:noAutofit/>
          </a:bodyPr>
          <a:lstStyle/>
          <a:p>
            <a:r>
              <a:rPr lang="en-US" sz="3600" cap="none" dirty="0">
                <a:latin typeface="Lucida Sans Unicode" panose="020B0602030504020204" pitchFamily="34" charset="0"/>
                <a:cs typeface="Lucida Sans Unicode" panose="020B0602030504020204" pitchFamily="34" charset="0"/>
              </a:rPr>
              <a:t>Who is Gog?</a:t>
            </a:r>
          </a:p>
        </p:txBody>
      </p:sp>
    </p:spTree>
    <p:extLst>
      <p:ext uri="{BB962C8B-B14F-4D97-AF65-F5344CB8AC3E}">
        <p14:creationId xmlns:p14="http://schemas.microsoft.com/office/powerpoint/2010/main" val="3866416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681729"/>
          </a:xfrm>
        </p:spPr>
        <p:txBody>
          <a:bodyPr anchor="ctr">
            <a:normAutofit/>
          </a:bodyPr>
          <a:lstStyle/>
          <a:p>
            <a:pPr>
              <a:lnSpc>
                <a:spcPct val="125000"/>
              </a:lnSpc>
              <a:spcBef>
                <a:spcPts val="0"/>
              </a:spcBef>
              <a:spcAft>
                <a:spcPts val="1200"/>
              </a:spcAft>
              <a:buClrTx/>
              <a:buFont typeface="Wingdings" panose="05000000000000000000" pitchFamily="2" charset="2"/>
              <a:buChar char="§"/>
            </a:pPr>
            <a:r>
              <a:rPr lang="en-US" sz="2300" dirty="0">
                <a:solidFill>
                  <a:schemeClr val="tx1"/>
                </a:solidFill>
                <a:latin typeface="Lucida Sans Unicode" panose="020B0602030504020204" pitchFamily="34" charset="0"/>
                <a:cs typeface="Lucida Sans Unicode" panose="020B0602030504020204" pitchFamily="34" charset="0"/>
              </a:rPr>
              <a:t>More on these other characters:</a:t>
            </a:r>
          </a:p>
          <a:p>
            <a:pPr lvl="1">
              <a:lnSpc>
                <a:spcPct val="125000"/>
              </a:lnSpc>
              <a:spcBef>
                <a:spcPts val="0"/>
              </a:spcBef>
              <a:spcAft>
                <a:spcPts val="1200"/>
              </a:spcAft>
              <a:buClrTx/>
              <a:buFont typeface="Arial" panose="020B0604020202020204" pitchFamily="34" charset="0"/>
              <a:buChar char="•"/>
            </a:pPr>
            <a:r>
              <a:rPr lang="en-US" sz="2100" dirty="0">
                <a:solidFill>
                  <a:schemeClr val="tx1"/>
                </a:solidFill>
                <a:latin typeface="Lucida Sans Unicode" panose="020B0602030504020204" pitchFamily="34" charset="0"/>
                <a:cs typeface="Lucida Sans Unicode" panose="020B0602030504020204" pitchFamily="34" charset="0"/>
              </a:rPr>
              <a:t>The land of Magog—Magog was a son of </a:t>
            </a:r>
            <a:r>
              <a:rPr lang="en-US" sz="2100" b="1" dirty="0">
                <a:solidFill>
                  <a:schemeClr val="tx1"/>
                </a:solidFill>
                <a:latin typeface="Lucida Sans Unicode" panose="020B0602030504020204" pitchFamily="34" charset="0"/>
                <a:cs typeface="Lucida Sans Unicode" panose="020B0602030504020204" pitchFamily="34" charset="0"/>
              </a:rPr>
              <a:t>Japheth</a:t>
            </a:r>
            <a:r>
              <a:rPr lang="en-US" sz="2100" dirty="0">
                <a:solidFill>
                  <a:schemeClr val="tx1"/>
                </a:solidFill>
                <a:latin typeface="Lucida Sans Unicode" panose="020B0602030504020204" pitchFamily="34" charset="0"/>
                <a:cs typeface="Lucida Sans Unicode" panose="020B0602030504020204" pitchFamily="34" charset="0"/>
              </a:rPr>
              <a:t> (Gen. 10:2); Tubal and </a:t>
            </a:r>
            <a:r>
              <a:rPr lang="en-US" sz="2100" dirty="0" err="1">
                <a:solidFill>
                  <a:schemeClr val="tx1"/>
                </a:solidFill>
                <a:latin typeface="Lucida Sans Unicode" panose="020B0602030504020204" pitchFamily="34" charset="0"/>
                <a:cs typeface="Lucida Sans Unicode" panose="020B0602030504020204" pitchFamily="34" charset="0"/>
              </a:rPr>
              <a:t>Meshech</a:t>
            </a:r>
            <a:r>
              <a:rPr lang="en-US" sz="2100" dirty="0">
                <a:solidFill>
                  <a:schemeClr val="tx1"/>
                </a:solidFill>
                <a:latin typeface="Lucida Sans Unicode" panose="020B0602030504020204" pitchFamily="34" charset="0"/>
                <a:cs typeface="Lucida Sans Unicode" panose="020B0602030504020204" pitchFamily="34" charset="0"/>
              </a:rPr>
              <a:t> also sons of </a:t>
            </a:r>
            <a:r>
              <a:rPr lang="en-US" sz="2100" b="1" dirty="0">
                <a:solidFill>
                  <a:schemeClr val="tx1"/>
                </a:solidFill>
                <a:latin typeface="Lucida Sans Unicode" panose="020B0602030504020204" pitchFamily="34" charset="0"/>
                <a:cs typeface="Lucida Sans Unicode" panose="020B0602030504020204" pitchFamily="34" charset="0"/>
              </a:rPr>
              <a:t>Japheth</a:t>
            </a:r>
            <a:r>
              <a:rPr lang="en-US" sz="2100" dirty="0">
                <a:solidFill>
                  <a:schemeClr val="tx1"/>
                </a:solidFill>
                <a:latin typeface="Lucida Sans Unicode" panose="020B0602030504020204" pitchFamily="34" charset="0"/>
                <a:cs typeface="Lucida Sans Unicode" panose="020B0602030504020204" pitchFamily="34" charset="0"/>
              </a:rPr>
              <a:t> (Gen. 10:2); Gomer was a son of </a:t>
            </a:r>
            <a:r>
              <a:rPr lang="en-US" sz="2100" b="1" dirty="0">
                <a:solidFill>
                  <a:schemeClr val="tx1"/>
                </a:solidFill>
                <a:latin typeface="Lucida Sans Unicode" panose="020B0602030504020204" pitchFamily="34" charset="0"/>
                <a:cs typeface="Lucida Sans Unicode" panose="020B0602030504020204" pitchFamily="34" charset="0"/>
              </a:rPr>
              <a:t>Japheth</a:t>
            </a:r>
            <a:r>
              <a:rPr lang="en-US" sz="2100" dirty="0">
                <a:solidFill>
                  <a:schemeClr val="tx1"/>
                </a:solidFill>
                <a:latin typeface="Lucida Sans Unicode" panose="020B0602030504020204" pitchFamily="34" charset="0"/>
                <a:cs typeface="Lucida Sans Unicode" panose="020B0602030504020204" pitchFamily="34" charset="0"/>
              </a:rPr>
              <a:t> (Gen. 10:3), and </a:t>
            </a:r>
            <a:r>
              <a:rPr lang="en-US" sz="2100" dirty="0" err="1">
                <a:solidFill>
                  <a:schemeClr val="tx1"/>
                </a:solidFill>
                <a:latin typeface="Lucida Sans Unicode" panose="020B0602030504020204" pitchFamily="34" charset="0"/>
                <a:cs typeface="Lucida Sans Unicode" panose="020B0602030504020204" pitchFamily="34" charset="0"/>
              </a:rPr>
              <a:t>Togarmah</a:t>
            </a:r>
            <a:r>
              <a:rPr lang="en-US" sz="2100" dirty="0">
                <a:solidFill>
                  <a:schemeClr val="tx1"/>
                </a:solidFill>
                <a:latin typeface="Lucida Sans Unicode" panose="020B0602030504020204" pitchFamily="34" charset="0"/>
                <a:cs typeface="Lucida Sans Unicode" panose="020B0602030504020204" pitchFamily="34" charset="0"/>
              </a:rPr>
              <a:t> was a son of Gomer (Gen. 10:3); Persians </a:t>
            </a:r>
            <a:r>
              <a:rPr lang="en-US" sz="2100" b="1" dirty="0">
                <a:solidFill>
                  <a:schemeClr val="tx1"/>
                </a:solidFill>
                <a:latin typeface="Lucida Sans Unicode" panose="020B0602030504020204" pitchFamily="34" charset="0"/>
                <a:cs typeface="Lucida Sans Unicode" panose="020B0602030504020204" pitchFamily="34" charset="0"/>
              </a:rPr>
              <a:t>may</a:t>
            </a:r>
            <a:r>
              <a:rPr lang="en-US" sz="2100" dirty="0">
                <a:solidFill>
                  <a:schemeClr val="tx1"/>
                </a:solidFill>
                <a:latin typeface="Lucida Sans Unicode" panose="020B0602030504020204" pitchFamily="34" charset="0"/>
                <a:cs typeface="Lucida Sans Unicode" panose="020B0602030504020204" pitchFamily="34" charset="0"/>
              </a:rPr>
              <a:t> have come from </a:t>
            </a:r>
            <a:r>
              <a:rPr lang="en-US" sz="2100" dirty="0" err="1">
                <a:solidFill>
                  <a:schemeClr val="tx1"/>
                </a:solidFill>
                <a:latin typeface="Lucida Sans Unicode" panose="020B0602030504020204" pitchFamily="34" charset="0"/>
                <a:cs typeface="Lucida Sans Unicode" panose="020B0602030504020204" pitchFamily="34" charset="0"/>
              </a:rPr>
              <a:t>Madai</a:t>
            </a:r>
            <a:r>
              <a:rPr lang="en-US" sz="2100" dirty="0">
                <a:solidFill>
                  <a:schemeClr val="tx1"/>
                </a:solidFill>
                <a:latin typeface="Lucida Sans Unicode" panose="020B0602030504020204" pitchFamily="34" charset="0"/>
                <a:cs typeface="Lucida Sans Unicode" panose="020B0602030504020204" pitchFamily="34" charset="0"/>
              </a:rPr>
              <a:t>, a son of </a:t>
            </a:r>
            <a:r>
              <a:rPr lang="en-US" sz="2100" b="1" dirty="0">
                <a:solidFill>
                  <a:schemeClr val="tx1"/>
                </a:solidFill>
                <a:latin typeface="Lucida Sans Unicode" panose="020B0602030504020204" pitchFamily="34" charset="0"/>
                <a:cs typeface="Lucida Sans Unicode" panose="020B0602030504020204" pitchFamily="34" charset="0"/>
              </a:rPr>
              <a:t>Japheth</a:t>
            </a:r>
            <a:r>
              <a:rPr lang="en-US" sz="2100" dirty="0">
                <a:solidFill>
                  <a:schemeClr val="tx1"/>
                </a:solidFill>
                <a:latin typeface="Lucida Sans Unicode" panose="020B0602030504020204" pitchFamily="34" charset="0"/>
                <a:cs typeface="Lucida Sans Unicode" panose="020B0602030504020204" pitchFamily="34" charset="0"/>
              </a:rPr>
              <a:t> (Gen. 10:2).</a:t>
            </a:r>
          </a:p>
          <a:p>
            <a:pPr lvl="1">
              <a:lnSpc>
                <a:spcPct val="125000"/>
              </a:lnSpc>
              <a:spcBef>
                <a:spcPts val="0"/>
              </a:spcBef>
              <a:spcAft>
                <a:spcPts val="1200"/>
              </a:spcAft>
              <a:buClrTx/>
              <a:buFont typeface="Arial" panose="020B0604020202020204" pitchFamily="34" charset="0"/>
              <a:buChar char="•"/>
            </a:pPr>
            <a:r>
              <a:rPr lang="en-US" sz="2100" dirty="0">
                <a:solidFill>
                  <a:schemeClr val="tx1"/>
                </a:solidFill>
                <a:latin typeface="Lucida Sans Unicode" panose="020B0602030504020204" pitchFamily="34" charset="0"/>
                <a:cs typeface="Lucida Sans Unicode" panose="020B0602030504020204" pitchFamily="34" charset="0"/>
              </a:rPr>
              <a:t>Cush and Put were sons of </a:t>
            </a:r>
            <a:r>
              <a:rPr lang="en-US" sz="2100" b="1" dirty="0">
                <a:solidFill>
                  <a:schemeClr val="tx1"/>
                </a:solidFill>
                <a:latin typeface="Lucida Sans Unicode" panose="020B0602030504020204" pitchFamily="34" charset="0"/>
                <a:cs typeface="Lucida Sans Unicode" panose="020B0602030504020204" pitchFamily="34" charset="0"/>
              </a:rPr>
              <a:t>Ham</a:t>
            </a:r>
            <a:r>
              <a:rPr lang="en-US" sz="2100" dirty="0">
                <a:solidFill>
                  <a:schemeClr val="tx1"/>
                </a:solidFill>
                <a:latin typeface="Lucida Sans Unicode" panose="020B0602030504020204" pitchFamily="34" charset="0"/>
                <a:cs typeface="Lucida Sans Unicode" panose="020B0602030504020204" pitchFamily="34" charset="0"/>
              </a:rPr>
              <a:t> (Gen. 10:6); Sheba and </a:t>
            </a:r>
            <a:r>
              <a:rPr lang="en-US" sz="2100" dirty="0" err="1">
                <a:solidFill>
                  <a:schemeClr val="tx1"/>
                </a:solidFill>
                <a:latin typeface="Lucida Sans Unicode" panose="020B0602030504020204" pitchFamily="34" charset="0"/>
                <a:cs typeface="Lucida Sans Unicode" panose="020B0602030504020204" pitchFamily="34" charset="0"/>
              </a:rPr>
              <a:t>Dedan</a:t>
            </a:r>
            <a:r>
              <a:rPr lang="en-US" sz="2100" dirty="0">
                <a:solidFill>
                  <a:schemeClr val="tx1"/>
                </a:solidFill>
                <a:latin typeface="Lucida Sans Unicode" panose="020B0602030504020204" pitchFamily="34" charset="0"/>
                <a:cs typeface="Lucida Sans Unicode" panose="020B0602030504020204" pitchFamily="34" charset="0"/>
              </a:rPr>
              <a:t> descendants of </a:t>
            </a:r>
            <a:r>
              <a:rPr lang="en-US" sz="2100" b="1" dirty="0">
                <a:solidFill>
                  <a:schemeClr val="tx1"/>
                </a:solidFill>
                <a:latin typeface="Lucida Sans Unicode" panose="020B0602030504020204" pitchFamily="34" charset="0"/>
                <a:cs typeface="Lucida Sans Unicode" panose="020B0602030504020204" pitchFamily="34" charset="0"/>
              </a:rPr>
              <a:t>Ham</a:t>
            </a:r>
            <a:r>
              <a:rPr lang="en-US" sz="2100" dirty="0">
                <a:solidFill>
                  <a:schemeClr val="tx1"/>
                </a:solidFill>
                <a:latin typeface="Lucida Sans Unicode" panose="020B0602030504020204" pitchFamily="34" charset="0"/>
                <a:cs typeface="Lucida Sans Unicode" panose="020B0602030504020204" pitchFamily="34" charset="0"/>
              </a:rPr>
              <a:t> (Gen. 10:7).</a:t>
            </a:r>
          </a:p>
          <a:p>
            <a:pPr lvl="1">
              <a:lnSpc>
                <a:spcPct val="125000"/>
              </a:lnSpc>
              <a:spcBef>
                <a:spcPts val="0"/>
              </a:spcBef>
              <a:spcAft>
                <a:spcPts val="1200"/>
              </a:spcAft>
              <a:buClrTx/>
              <a:buFont typeface="Arial" panose="020B0604020202020204" pitchFamily="34" charset="0"/>
              <a:buChar char="•"/>
            </a:pPr>
            <a:r>
              <a:rPr lang="en-US" sz="2100" dirty="0" err="1">
                <a:solidFill>
                  <a:schemeClr val="tx1"/>
                </a:solidFill>
                <a:latin typeface="Lucida Sans Unicode" panose="020B0602030504020204" pitchFamily="34" charset="0"/>
                <a:cs typeface="Lucida Sans Unicode" panose="020B0602030504020204" pitchFamily="34" charset="0"/>
              </a:rPr>
              <a:t>Tarshish</a:t>
            </a:r>
            <a:r>
              <a:rPr lang="en-US" sz="2100" dirty="0">
                <a:solidFill>
                  <a:schemeClr val="tx1"/>
                </a:solidFill>
                <a:latin typeface="Lucida Sans Unicode" panose="020B0602030504020204" pitchFamily="34" charset="0"/>
                <a:cs typeface="Lucida Sans Unicode" panose="020B0602030504020204" pitchFamily="34" charset="0"/>
              </a:rPr>
              <a:t> a descendant of </a:t>
            </a:r>
            <a:r>
              <a:rPr lang="en-US" sz="2100" b="1" dirty="0">
                <a:solidFill>
                  <a:schemeClr val="tx1"/>
                </a:solidFill>
                <a:latin typeface="Lucida Sans Unicode" panose="020B0602030504020204" pitchFamily="34" charset="0"/>
                <a:cs typeface="Lucida Sans Unicode" panose="020B0602030504020204" pitchFamily="34" charset="0"/>
              </a:rPr>
              <a:t>Japheth</a:t>
            </a:r>
            <a:r>
              <a:rPr lang="en-US" sz="2100" dirty="0">
                <a:solidFill>
                  <a:schemeClr val="tx1"/>
                </a:solidFill>
                <a:latin typeface="Lucida Sans Unicode" panose="020B0602030504020204" pitchFamily="34" charset="0"/>
                <a:cs typeface="Lucida Sans Unicode" panose="020B0602030504020204" pitchFamily="34" charset="0"/>
              </a:rPr>
              <a:t> (Gen. 10:4).</a:t>
            </a:r>
          </a:p>
        </p:txBody>
      </p:sp>
      <p:sp>
        <p:nvSpPr>
          <p:cNvPr id="3" name="Title 2"/>
          <p:cNvSpPr>
            <a:spLocks noGrp="1"/>
          </p:cNvSpPr>
          <p:nvPr>
            <p:ph type="title"/>
          </p:nvPr>
        </p:nvSpPr>
        <p:spPr/>
        <p:txBody>
          <a:bodyPr vert="horz" lIns="91440" tIns="45720" rIns="91440" bIns="45720" rtlCol="0" anchor="ctr">
            <a:noAutofit/>
          </a:bodyPr>
          <a:lstStyle/>
          <a:p>
            <a:r>
              <a:rPr lang="en-US" sz="3600" cap="none" dirty="0">
                <a:latin typeface="Lucida Sans Unicode" panose="020B0602030504020204" pitchFamily="34" charset="0"/>
                <a:cs typeface="Lucida Sans Unicode" panose="020B0602030504020204" pitchFamily="34" charset="0"/>
              </a:rPr>
              <a:t>Who is Gog?</a:t>
            </a:r>
          </a:p>
        </p:txBody>
      </p:sp>
    </p:spTree>
    <p:extLst>
      <p:ext uri="{BB962C8B-B14F-4D97-AF65-F5344CB8AC3E}">
        <p14:creationId xmlns:p14="http://schemas.microsoft.com/office/powerpoint/2010/main" val="1654807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681729"/>
          </a:xfrm>
        </p:spPr>
        <p:txBody>
          <a:bodyPr anchor="ctr">
            <a:normAutofit/>
          </a:bodyPr>
          <a:lstStyle/>
          <a:p>
            <a:pPr>
              <a:lnSpc>
                <a:spcPct val="125000"/>
              </a:lnSpc>
              <a:spcBef>
                <a:spcPts val="0"/>
              </a:spcBef>
              <a:spcAft>
                <a:spcPts val="1200"/>
              </a:spcAft>
              <a:buClrTx/>
              <a:buFont typeface="Wingdings" panose="05000000000000000000" pitchFamily="2" charset="2"/>
              <a:buChar char="§"/>
            </a:pPr>
            <a:r>
              <a:rPr lang="en-US" sz="2400" dirty="0">
                <a:solidFill>
                  <a:schemeClr val="tx1"/>
                </a:solidFill>
                <a:latin typeface="Lucida Sans Unicode" panose="020B0602030504020204" pitchFamily="34" charset="0"/>
                <a:cs typeface="Lucida Sans Unicode" panose="020B0602030504020204" pitchFamily="34" charset="0"/>
              </a:rPr>
              <a:t>Not 1 descendant of </a:t>
            </a:r>
            <a:r>
              <a:rPr lang="en-US" sz="2400" b="1" dirty="0">
                <a:solidFill>
                  <a:schemeClr val="tx1"/>
                </a:solidFill>
                <a:latin typeface="Lucida Sans Unicode" panose="020B0602030504020204" pitchFamily="34" charset="0"/>
                <a:cs typeface="Lucida Sans Unicode" panose="020B0602030504020204" pitchFamily="34" charset="0"/>
              </a:rPr>
              <a:t>Shem</a:t>
            </a:r>
            <a:r>
              <a:rPr lang="en-US" sz="2400" dirty="0">
                <a:solidFill>
                  <a:schemeClr val="tx1"/>
                </a:solidFill>
                <a:latin typeface="Lucida Sans Unicode" panose="020B0602030504020204" pitchFamily="34" charset="0"/>
                <a:cs typeface="Lucida Sans Unicode" panose="020B0602030504020204" pitchFamily="34" charset="0"/>
              </a:rPr>
              <a:t> in the army of Gog!</a:t>
            </a:r>
          </a:p>
          <a:p>
            <a:pPr>
              <a:lnSpc>
                <a:spcPct val="125000"/>
              </a:lnSpc>
              <a:spcBef>
                <a:spcPts val="0"/>
              </a:spcBef>
              <a:spcAft>
                <a:spcPts val="1200"/>
              </a:spcAft>
              <a:buClrTx/>
              <a:buFont typeface="Wingdings" panose="05000000000000000000" pitchFamily="2" charset="2"/>
              <a:buChar char="§"/>
            </a:pPr>
            <a:r>
              <a:rPr lang="en-US" sz="2400" dirty="0">
                <a:solidFill>
                  <a:schemeClr val="tx1"/>
                </a:solidFill>
                <a:latin typeface="Lucida Sans Unicode" panose="020B0602030504020204" pitchFamily="34" charset="0"/>
                <a:cs typeface="Lucida Sans Unicode" panose="020B0602030504020204" pitchFamily="34" charset="0"/>
              </a:rPr>
              <a:t>Why is that significant?</a:t>
            </a:r>
          </a:p>
          <a:p>
            <a:pPr lvl="1">
              <a:lnSpc>
                <a:spcPct val="125000"/>
              </a:lnSpc>
              <a:spcBef>
                <a:spcPts val="0"/>
              </a:spcBef>
              <a:spcAft>
                <a:spcPts val="1200"/>
              </a:spcAft>
              <a:buClrTx/>
              <a:buFont typeface="Arial" panose="020B0604020202020204" pitchFamily="34" charset="0"/>
              <a:buChar char="•"/>
            </a:pPr>
            <a:r>
              <a:rPr lang="en-US" sz="2200" dirty="0">
                <a:solidFill>
                  <a:schemeClr val="tx1"/>
                </a:solidFill>
                <a:latin typeface="Lucida Sans Unicode" panose="020B0602030504020204" pitchFamily="34" charset="0"/>
                <a:cs typeface="Lucida Sans Unicode" panose="020B0602030504020204" pitchFamily="34" charset="0"/>
              </a:rPr>
              <a:t>Israelites descended from </a:t>
            </a:r>
            <a:r>
              <a:rPr lang="en-US" sz="2200" b="1" dirty="0">
                <a:solidFill>
                  <a:schemeClr val="tx1"/>
                </a:solidFill>
                <a:latin typeface="Lucida Sans Unicode" panose="020B0602030504020204" pitchFamily="34" charset="0"/>
                <a:cs typeface="Lucida Sans Unicode" panose="020B0602030504020204" pitchFamily="34" charset="0"/>
              </a:rPr>
              <a:t>Shem</a:t>
            </a:r>
            <a:r>
              <a:rPr lang="en-US" sz="2200" dirty="0">
                <a:solidFill>
                  <a:schemeClr val="tx1"/>
                </a:solidFill>
                <a:latin typeface="Lucida Sans Unicode" panose="020B0602030504020204" pitchFamily="34" charset="0"/>
                <a:cs typeface="Lucida Sans Unicode" panose="020B0602030504020204" pitchFamily="34" charset="0"/>
              </a:rPr>
              <a:t>.</a:t>
            </a:r>
          </a:p>
          <a:p>
            <a:pPr>
              <a:lnSpc>
                <a:spcPct val="125000"/>
              </a:lnSpc>
              <a:spcBef>
                <a:spcPts val="0"/>
              </a:spcBef>
              <a:spcAft>
                <a:spcPts val="1200"/>
              </a:spcAft>
              <a:buClrTx/>
              <a:buFont typeface="Wingdings" panose="05000000000000000000" pitchFamily="2" charset="2"/>
              <a:buChar char="§"/>
            </a:pPr>
            <a:r>
              <a:rPr lang="en-US" sz="2400" dirty="0">
                <a:solidFill>
                  <a:schemeClr val="tx1"/>
                </a:solidFill>
                <a:latin typeface="Lucida Sans Unicode" panose="020B0602030504020204" pitchFamily="34" charset="0"/>
                <a:cs typeface="Lucida Sans Unicode" panose="020B0602030504020204" pitchFamily="34" charset="0"/>
              </a:rPr>
              <a:t>Note how Israel is used in these chapters—not just physical Israel, but the true people of God.</a:t>
            </a:r>
          </a:p>
          <a:p>
            <a:pPr>
              <a:lnSpc>
                <a:spcPct val="125000"/>
              </a:lnSpc>
              <a:spcBef>
                <a:spcPts val="0"/>
              </a:spcBef>
              <a:spcAft>
                <a:spcPts val="1200"/>
              </a:spcAft>
              <a:buClrTx/>
              <a:buFont typeface="Wingdings" panose="05000000000000000000" pitchFamily="2" charset="2"/>
              <a:buChar char="§"/>
            </a:pPr>
            <a:r>
              <a:rPr lang="en-US" sz="2400" dirty="0">
                <a:solidFill>
                  <a:schemeClr val="tx1"/>
                </a:solidFill>
                <a:latin typeface="Lucida Sans Unicode" panose="020B0602030504020204" pitchFamily="34" charset="0"/>
                <a:cs typeface="Lucida Sans Unicode" panose="020B0602030504020204" pitchFamily="34" charset="0"/>
              </a:rPr>
              <a:t>A conflict, then, between God’s people and the unsaved world, represented by the descendants of Ham and Japheth. </a:t>
            </a:r>
          </a:p>
        </p:txBody>
      </p:sp>
      <p:sp>
        <p:nvSpPr>
          <p:cNvPr id="3" name="Title 2"/>
          <p:cNvSpPr>
            <a:spLocks noGrp="1"/>
          </p:cNvSpPr>
          <p:nvPr>
            <p:ph type="title"/>
          </p:nvPr>
        </p:nvSpPr>
        <p:spPr/>
        <p:txBody>
          <a:bodyPr vert="horz" lIns="91440" tIns="45720" rIns="91440" bIns="45720" rtlCol="0" anchor="ctr">
            <a:noAutofit/>
          </a:bodyPr>
          <a:lstStyle/>
          <a:p>
            <a:r>
              <a:rPr lang="en-US" sz="3600" cap="none" dirty="0">
                <a:latin typeface="Lucida Sans Unicode" panose="020B0602030504020204" pitchFamily="34" charset="0"/>
                <a:cs typeface="Lucida Sans Unicode" panose="020B0602030504020204" pitchFamily="34" charset="0"/>
              </a:rPr>
              <a:t>Significance?</a:t>
            </a:r>
          </a:p>
        </p:txBody>
      </p:sp>
    </p:spTree>
    <p:extLst>
      <p:ext uri="{BB962C8B-B14F-4D97-AF65-F5344CB8AC3E}">
        <p14:creationId xmlns:p14="http://schemas.microsoft.com/office/powerpoint/2010/main" val="566636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681729"/>
          </a:xfrm>
        </p:spPr>
        <p:txBody>
          <a:bodyPr anchor="ctr">
            <a:normAutofit/>
          </a:bodyPr>
          <a:lstStyle/>
          <a:p>
            <a:pPr>
              <a:lnSpc>
                <a:spcPct val="125000"/>
              </a:lnSpc>
              <a:spcBef>
                <a:spcPts val="0"/>
              </a:spcBef>
              <a:spcAft>
                <a:spcPts val="2400"/>
              </a:spcAft>
              <a:buClrTx/>
              <a:buFont typeface="Wingdings" panose="05000000000000000000" pitchFamily="2" charset="2"/>
              <a:buChar char="§"/>
            </a:pPr>
            <a:r>
              <a:rPr lang="en-US" sz="2400" dirty="0">
                <a:solidFill>
                  <a:schemeClr val="tx1"/>
                </a:solidFill>
                <a:latin typeface="Lucida Sans Unicode" panose="020B0602030504020204" pitchFamily="34" charset="0"/>
                <a:cs typeface="Lucida Sans Unicode" panose="020B0602030504020204" pitchFamily="34" charset="0"/>
              </a:rPr>
              <a:t>When would Gog bring forces against Israel?</a:t>
            </a:r>
          </a:p>
          <a:p>
            <a:pPr lvl="1">
              <a:lnSpc>
                <a:spcPct val="125000"/>
              </a:lnSpc>
              <a:spcBef>
                <a:spcPts val="0"/>
              </a:spcBef>
              <a:spcAft>
                <a:spcPts val="2400"/>
              </a:spcAft>
              <a:buClrTx/>
              <a:buFont typeface="Arial" panose="020B0604020202020204" pitchFamily="34" charset="0"/>
              <a:buChar char="•"/>
            </a:pPr>
            <a:r>
              <a:rPr lang="en-US" sz="2200" dirty="0">
                <a:solidFill>
                  <a:schemeClr val="tx1"/>
                </a:solidFill>
                <a:latin typeface="Lucida Sans Unicode" panose="020B0602030504020204" pitchFamily="34" charset="0"/>
                <a:cs typeface="Lucida Sans Unicode" panose="020B0602030504020204" pitchFamily="34" charset="0"/>
              </a:rPr>
              <a:t>“After many days…in the latter years” (38:8).</a:t>
            </a:r>
          </a:p>
          <a:p>
            <a:pPr lvl="1">
              <a:lnSpc>
                <a:spcPct val="125000"/>
              </a:lnSpc>
              <a:spcBef>
                <a:spcPts val="0"/>
              </a:spcBef>
              <a:spcAft>
                <a:spcPts val="2400"/>
              </a:spcAft>
              <a:buClrTx/>
              <a:buFont typeface="Arial" panose="020B0604020202020204" pitchFamily="34" charset="0"/>
              <a:buChar char="•"/>
            </a:pPr>
            <a:r>
              <a:rPr lang="en-US" sz="2200" dirty="0">
                <a:solidFill>
                  <a:schemeClr val="tx1"/>
                </a:solidFill>
                <a:latin typeface="Lucida Sans Unicode" panose="020B0602030504020204" pitchFamily="34" charset="0"/>
                <a:cs typeface="Lucida Sans Unicode" panose="020B0602030504020204" pitchFamily="34" charset="0"/>
              </a:rPr>
              <a:t>“In the latter days” (38:16). See Isa. 2:2; Dan. 2:28; Hos. 3:5; Mic. 4:1; Acts 2:17; 2 Tim. 3:1; Heb. 1:2; 1 Peter 1:20; 2 Peter 3:3.</a:t>
            </a:r>
          </a:p>
          <a:p>
            <a:pPr lvl="1">
              <a:lnSpc>
                <a:spcPct val="125000"/>
              </a:lnSpc>
              <a:spcBef>
                <a:spcPts val="0"/>
              </a:spcBef>
              <a:spcAft>
                <a:spcPts val="2400"/>
              </a:spcAft>
              <a:buClrTx/>
              <a:buFont typeface="Arial" panose="020B0604020202020204" pitchFamily="34" charset="0"/>
              <a:buChar char="•"/>
            </a:pPr>
            <a:r>
              <a:rPr lang="en-US" sz="2200" dirty="0">
                <a:solidFill>
                  <a:schemeClr val="tx1"/>
                </a:solidFill>
                <a:latin typeface="Lucida Sans Unicode" panose="020B0602030504020204" pitchFamily="34" charset="0"/>
                <a:cs typeface="Lucida Sans Unicode" panose="020B0602030504020204" pitchFamily="34" charset="0"/>
              </a:rPr>
              <a:t>“I shall have poured out My Spirit on the house of Israel” (39:29; see Joel 2:28-32; Acts 2:16ff).</a:t>
            </a:r>
          </a:p>
        </p:txBody>
      </p:sp>
      <p:sp>
        <p:nvSpPr>
          <p:cNvPr id="3" name="Title 2"/>
          <p:cNvSpPr>
            <a:spLocks noGrp="1"/>
          </p:cNvSpPr>
          <p:nvPr>
            <p:ph type="title"/>
          </p:nvPr>
        </p:nvSpPr>
        <p:spPr/>
        <p:txBody>
          <a:bodyPr vert="horz" lIns="91440" tIns="45720" rIns="91440" bIns="45720" rtlCol="0" anchor="ctr">
            <a:noAutofit/>
          </a:bodyPr>
          <a:lstStyle/>
          <a:p>
            <a:r>
              <a:rPr lang="en-US" sz="3600" cap="none" dirty="0">
                <a:latin typeface="Lucida Sans Unicode" panose="020B0602030504020204" pitchFamily="34" charset="0"/>
                <a:cs typeface="Lucida Sans Unicode" panose="020B0602030504020204" pitchFamily="34" charset="0"/>
              </a:rPr>
              <a:t>Time Frame?</a:t>
            </a:r>
          </a:p>
        </p:txBody>
      </p:sp>
    </p:spTree>
    <p:extLst>
      <p:ext uri="{BB962C8B-B14F-4D97-AF65-F5344CB8AC3E}">
        <p14:creationId xmlns:p14="http://schemas.microsoft.com/office/powerpoint/2010/main" val="4047596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681729"/>
          </a:xfrm>
        </p:spPr>
        <p:txBody>
          <a:bodyPr anchor="ctr">
            <a:normAutofit/>
          </a:bodyPr>
          <a:lstStyle/>
          <a:p>
            <a:pPr lvl="0">
              <a:lnSpc>
                <a:spcPct val="135000"/>
              </a:lnSpc>
              <a:spcBef>
                <a:spcPts val="0"/>
              </a:spcBef>
              <a:buClrTx/>
              <a:buFont typeface="Wingdings" panose="05000000000000000000" pitchFamily="2" charset="2"/>
              <a:buChar char="§"/>
            </a:pPr>
            <a:r>
              <a:rPr lang="en-US" sz="2400" dirty="0">
                <a:solidFill>
                  <a:schemeClr val="tx1"/>
                </a:solidFill>
                <a:latin typeface="Lucida Sans Unicode" panose="020B0602030504020204" pitchFamily="34" charset="0"/>
                <a:cs typeface="Lucida Sans Unicode" panose="020B0602030504020204" pitchFamily="34" charset="0"/>
              </a:rPr>
              <a:t>In the past, God’s people were overwhelmed by their enemies, time and time again. Wicked men and nations will continue to oppose God, but the day is coming when the kingdom of God will be able to withstand any and every enemy, no matter how mighty they be. </a:t>
            </a:r>
            <a:br>
              <a:rPr lang="en-US" sz="2400" dirty="0">
                <a:solidFill>
                  <a:schemeClr val="tx1"/>
                </a:solidFill>
                <a:latin typeface="Lucida Sans Unicode" panose="020B0602030504020204" pitchFamily="34" charset="0"/>
                <a:cs typeface="Lucida Sans Unicode" panose="020B0602030504020204" pitchFamily="34" charset="0"/>
              </a:rPr>
            </a:br>
            <a:r>
              <a:rPr lang="en-US" sz="2400" dirty="0">
                <a:solidFill>
                  <a:schemeClr val="tx1"/>
                </a:solidFill>
                <a:latin typeface="Lucida Sans Unicode" panose="020B0602030504020204" pitchFamily="34" charset="0"/>
                <a:cs typeface="Lucida Sans Unicode" panose="020B0602030504020204" pitchFamily="34" charset="0"/>
              </a:rPr>
              <a:t>His kingdom will stand—those who oppose it will fall!</a:t>
            </a:r>
          </a:p>
        </p:txBody>
      </p:sp>
      <p:sp>
        <p:nvSpPr>
          <p:cNvPr id="3" name="Title 2"/>
          <p:cNvSpPr>
            <a:spLocks noGrp="1"/>
          </p:cNvSpPr>
          <p:nvPr>
            <p:ph type="title"/>
          </p:nvPr>
        </p:nvSpPr>
        <p:spPr/>
        <p:txBody>
          <a:bodyPr vert="horz" lIns="91440" tIns="45720" rIns="91440" bIns="45720" rtlCol="0" anchor="ctr">
            <a:noAutofit/>
          </a:bodyPr>
          <a:lstStyle/>
          <a:p>
            <a:r>
              <a:rPr lang="en-US" sz="3600" cap="none" dirty="0">
                <a:latin typeface="Lucida Sans Unicode" panose="020B0602030504020204" pitchFamily="34" charset="0"/>
                <a:cs typeface="Lucida Sans Unicode" panose="020B0602030504020204" pitchFamily="34" charset="0"/>
              </a:rPr>
              <a:t>Main Point?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normAutofit/>
          </a:bodyPr>
          <a:lstStyle/>
          <a:p>
            <a:pPr marL="342900" lvl="1" indent="-342900">
              <a:lnSpc>
                <a:spcPct val="130000"/>
              </a:lnSpc>
              <a:spcBef>
                <a:spcPts val="0"/>
              </a:spcBef>
              <a:spcAft>
                <a:spcPts val="1200"/>
              </a:spcAft>
              <a:buClr>
                <a:schemeClr val="tx2"/>
              </a:buClr>
              <a:buSzPct val="100000"/>
            </a:pPr>
            <a:r>
              <a:rPr lang="en-US" sz="2400" dirty="0">
                <a:solidFill>
                  <a:schemeClr val="tx1"/>
                </a:solidFill>
                <a:latin typeface="Lucida Sans Unicode" panose="020B0602030504020204" pitchFamily="34" charset="0"/>
                <a:cs typeface="Lucida Sans Unicode" panose="020B0602030504020204" pitchFamily="34" charset="0"/>
              </a:rPr>
              <a:t>“And in the days of these kings the God of heaven will set up a kingdom which shall never be destroyed; and the kingdom shall not be left to other people; it shall break in pieces and consume all these kingdoms, and it shall stand forever” (Daniel 2:44).</a:t>
            </a:r>
          </a:p>
          <a:p>
            <a:pPr marL="342900" lvl="1" indent="-342900">
              <a:lnSpc>
                <a:spcPct val="130000"/>
              </a:lnSpc>
              <a:spcBef>
                <a:spcPts val="0"/>
              </a:spcBef>
              <a:spcAft>
                <a:spcPts val="1200"/>
              </a:spcAft>
              <a:buClr>
                <a:schemeClr val="tx2"/>
              </a:buClr>
              <a:buSzPct val="100000"/>
            </a:pPr>
            <a:r>
              <a:rPr lang="en-US" sz="2400" dirty="0">
                <a:solidFill>
                  <a:schemeClr val="tx1"/>
                </a:solidFill>
                <a:latin typeface="Lucida Sans Unicode" panose="020B0602030504020204" pitchFamily="34" charset="0"/>
                <a:cs typeface="Lucida Sans Unicode" panose="020B0602030504020204" pitchFamily="34" charset="0"/>
              </a:rPr>
              <a:t>Psalms 2:1-12 (application in Acts 4:25-28).</a:t>
            </a:r>
          </a:p>
        </p:txBody>
      </p:sp>
      <p:sp>
        <p:nvSpPr>
          <p:cNvPr id="3" name="Title 2"/>
          <p:cNvSpPr>
            <a:spLocks noGrp="1"/>
          </p:cNvSpPr>
          <p:nvPr>
            <p:ph type="title"/>
          </p:nvPr>
        </p:nvSpPr>
        <p:spPr/>
        <p:txBody>
          <a:bodyPr vert="horz" lIns="91440" tIns="45720" rIns="91440" bIns="45720" rtlCol="0" anchor="ctr">
            <a:noAutofit/>
          </a:bodyPr>
          <a:lstStyle/>
          <a:p>
            <a:r>
              <a:rPr lang="en-US" sz="3600" cap="none" dirty="0">
                <a:latin typeface="Lucida Sans Unicode" panose="020B0602030504020204" pitchFamily="34" charset="0"/>
                <a:cs typeface="Lucida Sans Unicode" panose="020B0602030504020204" pitchFamily="34" charset="0"/>
              </a:rPr>
              <a:t>Passages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605529"/>
          </a:xfrm>
        </p:spPr>
        <p:txBody>
          <a:bodyPr anchor="ctr">
            <a:normAutofit/>
          </a:bodyPr>
          <a:lstStyle/>
          <a:p>
            <a:pPr marL="388620" lvl="1" indent="-342900">
              <a:lnSpc>
                <a:spcPct val="125000"/>
              </a:lnSpc>
              <a:spcBef>
                <a:spcPts val="0"/>
              </a:spcBef>
              <a:spcAft>
                <a:spcPts val="3000"/>
              </a:spcAft>
              <a:buClrTx/>
            </a:pPr>
            <a:r>
              <a:rPr lang="en-US" sz="2400" dirty="0">
                <a:solidFill>
                  <a:schemeClr val="tx1"/>
                </a:solidFill>
                <a:latin typeface="Lucida Sans Unicode" panose="020B0602030504020204" pitchFamily="34" charset="0"/>
                <a:cs typeface="Lucida Sans Unicode" panose="020B0602030504020204" pitchFamily="34" charset="0"/>
              </a:rPr>
              <a:t>“You are Peter, and on this rock I will build My church, and the gates of Hades shall not prevail against it” (Matthew 16:18).</a:t>
            </a:r>
          </a:p>
          <a:p>
            <a:pPr>
              <a:lnSpc>
                <a:spcPct val="125000"/>
              </a:lnSpc>
              <a:spcBef>
                <a:spcPts val="0"/>
              </a:spcBef>
              <a:spcAft>
                <a:spcPts val="3000"/>
              </a:spcAft>
              <a:buClrTx/>
              <a:buFont typeface="Wingdings" panose="05000000000000000000" pitchFamily="2" charset="2"/>
              <a:buChar char="§"/>
            </a:pPr>
            <a:r>
              <a:rPr lang="en-US" sz="2400" dirty="0">
                <a:solidFill>
                  <a:schemeClr val="tx1"/>
                </a:solidFill>
                <a:latin typeface="Lucida Sans Unicode" panose="020B0602030504020204" pitchFamily="34" charset="0"/>
                <a:cs typeface="Lucida Sans Unicode" panose="020B0602030504020204" pitchFamily="34" charset="0"/>
              </a:rPr>
              <a:t>“If God is for us, who can be against us?” (Romans 8:31).</a:t>
            </a:r>
          </a:p>
        </p:txBody>
      </p:sp>
      <p:sp>
        <p:nvSpPr>
          <p:cNvPr id="3" name="Title 2"/>
          <p:cNvSpPr>
            <a:spLocks noGrp="1"/>
          </p:cNvSpPr>
          <p:nvPr>
            <p:ph type="title"/>
          </p:nvPr>
        </p:nvSpPr>
        <p:spPr/>
        <p:txBody>
          <a:bodyPr vert="horz" lIns="91440" tIns="45720" rIns="91440" bIns="45720" rtlCol="0" anchor="ctr">
            <a:noAutofit/>
          </a:bodyPr>
          <a:lstStyle/>
          <a:p>
            <a:r>
              <a:rPr lang="en-US" sz="3600" cap="none" dirty="0">
                <a:latin typeface="Lucida Sans Unicode" panose="020B0602030504020204" pitchFamily="34" charset="0"/>
                <a:cs typeface="Lucida Sans Unicode" panose="020B0602030504020204" pitchFamily="34" charset="0"/>
              </a:rPr>
              <a:t>Passages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58201" cy="4605529"/>
          </a:xfrm>
        </p:spPr>
        <p:txBody>
          <a:bodyPr anchor="ctr">
            <a:normAutofit/>
          </a:bodyPr>
          <a:lstStyle/>
          <a:p>
            <a:pPr>
              <a:lnSpc>
                <a:spcPct val="125000"/>
              </a:lnSpc>
              <a:spcBef>
                <a:spcPts val="0"/>
              </a:spcBef>
              <a:spcAft>
                <a:spcPts val="600"/>
              </a:spcAft>
              <a:buClrTx/>
              <a:buFont typeface="Wingdings" panose="05000000000000000000" pitchFamily="2" charset="2"/>
              <a:buChar char="§"/>
            </a:pPr>
            <a:r>
              <a:rPr lang="en-US" sz="2100" dirty="0">
                <a:solidFill>
                  <a:schemeClr val="tx1"/>
                </a:solidFill>
                <a:latin typeface="Lucida Sans Unicode" panose="020B0602030504020204" pitchFamily="34" charset="0"/>
                <a:cs typeface="Lucida Sans Unicode" panose="020B0602030504020204" pitchFamily="34" charset="0"/>
              </a:rPr>
              <a:t>“Yet once more, in a little while, I will </a:t>
            </a:r>
            <a:r>
              <a:rPr lang="en-US" sz="2100" b="1" dirty="0">
                <a:solidFill>
                  <a:schemeClr val="tx1"/>
                </a:solidFill>
                <a:latin typeface="Lucida Sans Unicode" panose="020B0602030504020204" pitchFamily="34" charset="0"/>
                <a:cs typeface="Lucida Sans Unicode" panose="020B0602030504020204" pitchFamily="34" charset="0"/>
              </a:rPr>
              <a:t>shake</a:t>
            </a:r>
            <a:r>
              <a:rPr lang="en-US" sz="2100" dirty="0">
                <a:solidFill>
                  <a:schemeClr val="tx1"/>
                </a:solidFill>
                <a:latin typeface="Lucida Sans Unicode" panose="020B0602030504020204" pitchFamily="34" charset="0"/>
                <a:cs typeface="Lucida Sans Unicode" panose="020B0602030504020204" pitchFamily="34" charset="0"/>
              </a:rPr>
              <a:t> the heavens and the earth and the sea and the dry land. And I will </a:t>
            </a:r>
            <a:r>
              <a:rPr lang="en-US" sz="2100" b="1" dirty="0">
                <a:solidFill>
                  <a:schemeClr val="tx1"/>
                </a:solidFill>
                <a:latin typeface="Lucida Sans Unicode" panose="020B0602030504020204" pitchFamily="34" charset="0"/>
                <a:cs typeface="Lucida Sans Unicode" panose="020B0602030504020204" pitchFamily="34" charset="0"/>
              </a:rPr>
              <a:t>shake</a:t>
            </a:r>
            <a:r>
              <a:rPr lang="en-US" sz="2100" dirty="0">
                <a:solidFill>
                  <a:schemeClr val="tx1"/>
                </a:solidFill>
                <a:latin typeface="Lucida Sans Unicode" panose="020B0602030504020204" pitchFamily="34" charset="0"/>
                <a:cs typeface="Lucida Sans Unicode" panose="020B0602030504020204" pitchFamily="34" charset="0"/>
              </a:rPr>
              <a:t> all nations, so that the treasures of all nations shall come in, and I will fill this house with glory” (Hag. 2:6-7, ESV).</a:t>
            </a:r>
          </a:p>
          <a:p>
            <a:pPr>
              <a:lnSpc>
                <a:spcPct val="125000"/>
              </a:lnSpc>
              <a:spcBef>
                <a:spcPts val="0"/>
              </a:spcBef>
              <a:spcAft>
                <a:spcPts val="600"/>
              </a:spcAft>
              <a:buClrTx/>
              <a:buFont typeface="Wingdings" panose="05000000000000000000" pitchFamily="2" charset="2"/>
              <a:buChar char="§"/>
            </a:pPr>
            <a:r>
              <a:rPr lang="en-US" sz="2100" dirty="0">
                <a:solidFill>
                  <a:schemeClr val="tx1"/>
                </a:solidFill>
                <a:latin typeface="Lucida Sans Unicode" panose="020B0602030504020204" pitchFamily="34" charset="0"/>
                <a:cs typeface="Lucida Sans Unicode" panose="020B0602030504020204" pitchFamily="34" charset="0"/>
              </a:rPr>
              <a:t>“I will </a:t>
            </a:r>
            <a:r>
              <a:rPr lang="en-US" sz="2100" b="1" dirty="0">
                <a:solidFill>
                  <a:schemeClr val="tx1"/>
                </a:solidFill>
                <a:latin typeface="Lucida Sans Unicode" panose="020B0602030504020204" pitchFamily="34" charset="0"/>
                <a:cs typeface="Lucida Sans Unicode" panose="020B0602030504020204" pitchFamily="34" charset="0"/>
              </a:rPr>
              <a:t>shake</a:t>
            </a:r>
            <a:r>
              <a:rPr lang="en-US" sz="2100" dirty="0">
                <a:solidFill>
                  <a:schemeClr val="tx1"/>
                </a:solidFill>
                <a:latin typeface="Lucida Sans Unicode" panose="020B0602030504020204" pitchFamily="34" charset="0"/>
                <a:cs typeface="Lucida Sans Unicode" panose="020B0602030504020204" pitchFamily="34" charset="0"/>
              </a:rPr>
              <a:t> heaven and earth. I will overthrow the throne of kingdoms; I will destroy the strength of Gentile kingdoms. I will overthrow the chariots and those who ride in them; the horses and their riders shall come down, every one by the sword of his brother” (Hag. 2:21-22).</a:t>
            </a:r>
          </a:p>
        </p:txBody>
      </p:sp>
      <p:sp>
        <p:nvSpPr>
          <p:cNvPr id="3" name="Title 2"/>
          <p:cNvSpPr>
            <a:spLocks noGrp="1"/>
          </p:cNvSpPr>
          <p:nvPr>
            <p:ph type="title"/>
          </p:nvPr>
        </p:nvSpPr>
        <p:spPr/>
        <p:txBody>
          <a:bodyPr vert="horz" lIns="91440" tIns="45720" rIns="91440" bIns="45720" rtlCol="0" anchor="ctr">
            <a:noAutofit/>
          </a:bodyPr>
          <a:lstStyle/>
          <a:p>
            <a:r>
              <a:rPr lang="en-US" sz="3600" cap="none" dirty="0">
                <a:latin typeface="Lucida Sans Unicode" panose="020B0602030504020204" pitchFamily="34" charset="0"/>
                <a:cs typeface="Lucida Sans Unicode" panose="020B0602030504020204" pitchFamily="34" charset="0"/>
              </a:rPr>
              <a:t>Passages</a:t>
            </a:r>
          </a:p>
        </p:txBody>
      </p:sp>
    </p:spTree>
    <p:extLst>
      <p:ext uri="{BB962C8B-B14F-4D97-AF65-F5344CB8AC3E}">
        <p14:creationId xmlns:p14="http://schemas.microsoft.com/office/powerpoint/2010/main" val="2390982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605529"/>
          </a:xfrm>
        </p:spPr>
        <p:txBody>
          <a:bodyPr anchor="ctr">
            <a:normAutofit/>
          </a:bodyPr>
          <a:lstStyle/>
          <a:p>
            <a:pPr marL="45720" indent="0">
              <a:lnSpc>
                <a:spcPct val="125000"/>
              </a:lnSpc>
              <a:spcBef>
                <a:spcPts val="0"/>
              </a:spcBef>
              <a:buNone/>
            </a:pPr>
            <a:r>
              <a:rPr lang="en-US" sz="2300" dirty="0">
                <a:solidFill>
                  <a:schemeClr val="tx1"/>
                </a:solidFill>
                <a:latin typeface="Lucida Sans Unicode" panose="020B0602030504020204" pitchFamily="34" charset="0"/>
                <a:cs typeface="Lucida Sans Unicode" panose="020B0602030504020204" pitchFamily="34" charset="0"/>
              </a:rPr>
              <a:t>“At that time his voice shook the earth, but now he has promised, ‘Yet once more I will </a:t>
            </a:r>
            <a:r>
              <a:rPr lang="en-US" sz="2300" b="1" dirty="0">
                <a:solidFill>
                  <a:schemeClr val="tx1"/>
                </a:solidFill>
                <a:latin typeface="Lucida Sans Unicode" panose="020B0602030504020204" pitchFamily="34" charset="0"/>
                <a:cs typeface="Lucida Sans Unicode" panose="020B0602030504020204" pitchFamily="34" charset="0"/>
              </a:rPr>
              <a:t>shake</a:t>
            </a:r>
            <a:r>
              <a:rPr lang="en-US" sz="2300" dirty="0">
                <a:solidFill>
                  <a:schemeClr val="tx1"/>
                </a:solidFill>
                <a:latin typeface="Lucida Sans Unicode" panose="020B0602030504020204" pitchFamily="34" charset="0"/>
                <a:cs typeface="Lucida Sans Unicode" panose="020B0602030504020204" pitchFamily="34" charset="0"/>
              </a:rPr>
              <a:t> not only the earth but also the heavens.’ This phrase, ‘Yet once more,’ indicates the removal of things that are </a:t>
            </a:r>
            <a:r>
              <a:rPr lang="en-US" sz="2300" b="1" dirty="0">
                <a:solidFill>
                  <a:schemeClr val="tx1"/>
                </a:solidFill>
                <a:latin typeface="Lucida Sans Unicode" panose="020B0602030504020204" pitchFamily="34" charset="0"/>
                <a:cs typeface="Lucida Sans Unicode" panose="020B0602030504020204" pitchFamily="34" charset="0"/>
              </a:rPr>
              <a:t>shaken—</a:t>
            </a:r>
            <a:r>
              <a:rPr lang="en-US" sz="2300" dirty="0">
                <a:solidFill>
                  <a:schemeClr val="tx1"/>
                </a:solidFill>
                <a:latin typeface="Lucida Sans Unicode" panose="020B0602030504020204" pitchFamily="34" charset="0"/>
                <a:cs typeface="Lucida Sans Unicode" panose="020B0602030504020204" pitchFamily="34" charset="0"/>
              </a:rPr>
              <a:t>that is, things that have been made—in order that the things that cannot be </a:t>
            </a:r>
            <a:r>
              <a:rPr lang="en-US" sz="2300" b="1" dirty="0">
                <a:solidFill>
                  <a:schemeClr val="tx1"/>
                </a:solidFill>
                <a:latin typeface="Lucida Sans Unicode" panose="020B0602030504020204" pitchFamily="34" charset="0"/>
                <a:cs typeface="Lucida Sans Unicode" panose="020B0602030504020204" pitchFamily="34" charset="0"/>
              </a:rPr>
              <a:t>shaken</a:t>
            </a:r>
            <a:r>
              <a:rPr lang="en-US" sz="2300" dirty="0">
                <a:solidFill>
                  <a:schemeClr val="tx1"/>
                </a:solidFill>
                <a:latin typeface="Lucida Sans Unicode" panose="020B0602030504020204" pitchFamily="34" charset="0"/>
                <a:cs typeface="Lucida Sans Unicode" panose="020B0602030504020204" pitchFamily="34" charset="0"/>
              </a:rPr>
              <a:t> may remain. Therefore let us be grateful for receiving a kingdom that cannot be </a:t>
            </a:r>
            <a:r>
              <a:rPr lang="en-US" sz="2300" b="1" dirty="0">
                <a:solidFill>
                  <a:schemeClr val="tx1"/>
                </a:solidFill>
                <a:latin typeface="Lucida Sans Unicode" panose="020B0602030504020204" pitchFamily="34" charset="0"/>
                <a:cs typeface="Lucida Sans Unicode" panose="020B0602030504020204" pitchFamily="34" charset="0"/>
              </a:rPr>
              <a:t>shaken</a:t>
            </a:r>
            <a:r>
              <a:rPr lang="en-US" sz="2300" dirty="0">
                <a:solidFill>
                  <a:schemeClr val="tx1"/>
                </a:solidFill>
                <a:latin typeface="Lucida Sans Unicode" panose="020B0602030504020204" pitchFamily="34" charset="0"/>
                <a:cs typeface="Lucida Sans Unicode" panose="020B0602030504020204" pitchFamily="34" charset="0"/>
              </a:rPr>
              <a:t>, and thus let us offer to God acceptable worship, with reverence and awe” (Hebrews 12:26-28).</a:t>
            </a:r>
          </a:p>
        </p:txBody>
      </p:sp>
      <p:sp>
        <p:nvSpPr>
          <p:cNvPr id="3" name="Title 2"/>
          <p:cNvSpPr>
            <a:spLocks noGrp="1"/>
          </p:cNvSpPr>
          <p:nvPr>
            <p:ph type="title"/>
          </p:nvPr>
        </p:nvSpPr>
        <p:spPr/>
        <p:txBody>
          <a:bodyPr vert="horz" lIns="91440" tIns="45720" rIns="91440" bIns="45720" rtlCol="0" anchor="ctr">
            <a:noAutofit/>
          </a:bodyPr>
          <a:lstStyle/>
          <a:p>
            <a:r>
              <a:rPr lang="en-US" sz="3600" cap="none" dirty="0">
                <a:latin typeface="Lucida Sans Unicode" panose="020B0602030504020204" pitchFamily="34" charset="0"/>
                <a:cs typeface="Lucida Sans Unicode" panose="020B0602030504020204" pitchFamily="34" charset="0"/>
              </a:rPr>
              <a:t>Passages</a:t>
            </a:r>
          </a:p>
        </p:txBody>
      </p:sp>
    </p:spTree>
    <p:extLst>
      <p:ext uri="{BB962C8B-B14F-4D97-AF65-F5344CB8AC3E}">
        <p14:creationId xmlns:p14="http://schemas.microsoft.com/office/powerpoint/2010/main" val="3288352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605529"/>
          </a:xfrm>
        </p:spPr>
        <p:txBody>
          <a:bodyPr anchor="ctr">
            <a:noAutofit/>
          </a:bodyPr>
          <a:lstStyle/>
          <a:p>
            <a:pPr>
              <a:lnSpc>
                <a:spcPct val="125000"/>
              </a:lnSpc>
              <a:spcBef>
                <a:spcPts val="0"/>
              </a:spcBef>
              <a:spcAft>
                <a:spcPts val="1800"/>
              </a:spcAft>
              <a:buClrTx/>
              <a:buFont typeface="Wingdings" panose="05000000000000000000" pitchFamily="2" charset="2"/>
              <a:buChar char="§"/>
            </a:pPr>
            <a:r>
              <a:rPr lang="en-US" sz="2300" dirty="0">
                <a:solidFill>
                  <a:schemeClr val="tx1"/>
                </a:solidFill>
                <a:latin typeface="Lucida Sans Unicode" panose="020B0602030504020204" pitchFamily="34" charset="0"/>
                <a:cs typeface="Lucida Sans Unicode" panose="020B0602030504020204" pitchFamily="34" charset="0"/>
              </a:rPr>
              <a:t>In the </a:t>
            </a:r>
            <a:r>
              <a:rPr lang="en-US" sz="2300" b="1" dirty="0">
                <a:solidFill>
                  <a:schemeClr val="tx1"/>
                </a:solidFill>
                <a:latin typeface="Lucida Sans Unicode" panose="020B0602030504020204" pitchFamily="34" charset="0"/>
                <a:cs typeface="Lucida Sans Unicode" panose="020B0602030504020204" pitchFamily="34" charset="0"/>
              </a:rPr>
              <a:t>latter years</a:t>
            </a:r>
            <a:r>
              <a:rPr lang="en-US" sz="2300" dirty="0">
                <a:solidFill>
                  <a:schemeClr val="tx1"/>
                </a:solidFill>
                <a:latin typeface="Lucida Sans Unicode" panose="020B0602030504020204" pitchFamily="34" charset="0"/>
                <a:cs typeface="Lucida Sans Unicode" panose="020B0602030504020204" pitchFamily="34" charset="0"/>
              </a:rPr>
              <a:t>, Gog of Magog, with a mighty army of allies, will come up against God’s people like a cloud, to plunder and pillage.</a:t>
            </a:r>
          </a:p>
          <a:p>
            <a:pPr>
              <a:lnSpc>
                <a:spcPct val="125000"/>
              </a:lnSpc>
              <a:spcBef>
                <a:spcPts val="0"/>
              </a:spcBef>
              <a:spcAft>
                <a:spcPts val="1800"/>
              </a:spcAft>
              <a:buClrTx/>
              <a:buFont typeface="Wingdings" panose="05000000000000000000" pitchFamily="2" charset="2"/>
              <a:buChar char="§"/>
            </a:pPr>
            <a:r>
              <a:rPr lang="en-US" sz="2300" dirty="0">
                <a:solidFill>
                  <a:schemeClr val="tx1"/>
                </a:solidFill>
                <a:latin typeface="Lucida Sans Unicode" panose="020B0602030504020204" pitchFamily="34" charset="0"/>
                <a:cs typeface="Lucida Sans Unicode" panose="020B0602030504020204" pitchFamily="34" charset="0"/>
              </a:rPr>
              <a:t>In His wrath and fury, God will call for a sword against Gog, raining down on him and his troops flooding rain, hailstones, fire, and brimstone.</a:t>
            </a:r>
          </a:p>
          <a:p>
            <a:pPr>
              <a:lnSpc>
                <a:spcPct val="125000"/>
              </a:lnSpc>
              <a:spcBef>
                <a:spcPts val="0"/>
              </a:spcBef>
              <a:spcAft>
                <a:spcPts val="1800"/>
              </a:spcAft>
              <a:buClrTx/>
              <a:buFont typeface="Wingdings" panose="05000000000000000000" pitchFamily="2" charset="2"/>
              <a:buChar char="§"/>
            </a:pPr>
            <a:r>
              <a:rPr lang="en-US" sz="2300" dirty="0">
                <a:solidFill>
                  <a:schemeClr val="tx1"/>
                </a:solidFill>
                <a:latin typeface="Lucida Sans Unicode" panose="020B0602030504020204" pitchFamily="34" charset="0"/>
                <a:cs typeface="Lucida Sans Unicode" panose="020B0602030504020204" pitchFamily="34" charset="0"/>
              </a:rPr>
              <a:t>God will knock the bow out his left hand, and cause the arrows to fall out of his right hand.</a:t>
            </a:r>
          </a:p>
        </p:txBody>
      </p:sp>
      <p:sp>
        <p:nvSpPr>
          <p:cNvPr id="3" name="Title 2"/>
          <p:cNvSpPr>
            <a:spLocks noGrp="1"/>
          </p:cNvSpPr>
          <p:nvPr>
            <p:ph type="title"/>
          </p:nvPr>
        </p:nvSpPr>
        <p:spPr/>
        <p:txBody>
          <a:bodyPr/>
          <a:lstStyle/>
          <a:p>
            <a:r>
              <a:rPr lang="en-US" sz="3600" cap="none" dirty="0">
                <a:latin typeface="Lucida Sans Unicode" panose="020B0602030504020204" pitchFamily="34" charset="0"/>
                <a:cs typeface="Lucida Sans Unicode" panose="020B0602030504020204" pitchFamily="34" charset="0"/>
              </a:rPr>
              <a:t>Summary of the Conflict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719070"/>
            <a:ext cx="8534399" cy="4681730"/>
          </a:xfrm>
        </p:spPr>
        <p:txBody>
          <a:bodyPr anchor="ctr">
            <a:normAutofit/>
          </a:bodyPr>
          <a:lstStyle/>
          <a:p>
            <a:pPr marL="45720" indent="0">
              <a:lnSpc>
                <a:spcPct val="120000"/>
              </a:lnSpc>
              <a:spcBef>
                <a:spcPts val="0"/>
              </a:spcBef>
              <a:buNone/>
            </a:pPr>
            <a:r>
              <a:rPr lang="en-US" sz="2200" dirty="0">
                <a:solidFill>
                  <a:schemeClr val="tx1"/>
                </a:solidFill>
                <a:latin typeface="Lucida Sans Unicode" panose="020B0602030504020204" pitchFamily="34" charset="0"/>
                <a:cs typeface="Lucida Sans Unicode" panose="020B0602030504020204" pitchFamily="34" charset="0"/>
              </a:rPr>
              <a:t>“</a:t>
            </a:r>
            <a:r>
              <a:rPr lang="en-US" sz="2400" dirty="0">
                <a:solidFill>
                  <a:schemeClr val="tx1"/>
                </a:solidFill>
                <a:latin typeface="Lucida Sans Unicode" panose="020B0602030504020204" pitchFamily="34" charset="0"/>
                <a:cs typeface="Lucida Sans Unicode" panose="020B0602030504020204" pitchFamily="34" charset="0"/>
              </a:rPr>
              <a:t>When God established His kingdom in the face of the opposition of all men, and sustained its “</a:t>
            </a:r>
            <a:r>
              <a:rPr lang="en-US" sz="2400" dirty="0" err="1">
                <a:solidFill>
                  <a:schemeClr val="tx1"/>
                </a:solidFill>
                <a:latin typeface="Lucida Sans Unicode" panose="020B0602030504020204" pitchFamily="34" charset="0"/>
                <a:cs typeface="Lucida Sans Unicode" panose="020B0602030504020204" pitchFamily="34" charset="0"/>
              </a:rPr>
              <a:t>unwalled</a:t>
            </a:r>
            <a:r>
              <a:rPr lang="en-US" sz="2400" dirty="0">
                <a:solidFill>
                  <a:schemeClr val="tx1"/>
                </a:solidFill>
                <a:latin typeface="Lucida Sans Unicode" panose="020B0602030504020204" pitchFamily="34" charset="0"/>
                <a:cs typeface="Lucida Sans Unicode" panose="020B0602030504020204" pitchFamily="34" charset="0"/>
              </a:rPr>
              <a:t> villages” against the might of the Roman empire, He showed the fate of all earthly kingdoms and empires. He demonstrated that His kingdom is the one that would not be shaken, the one that would stand forever. By upholding such an </a:t>
            </a:r>
            <a:r>
              <a:rPr lang="en-US" sz="2400" b="1" dirty="0">
                <a:solidFill>
                  <a:schemeClr val="tx1"/>
                </a:solidFill>
                <a:latin typeface="Lucida Sans Unicode" panose="020B0602030504020204" pitchFamily="34" charset="0"/>
                <a:cs typeface="Lucida Sans Unicode" panose="020B0602030504020204" pitchFamily="34" charset="0"/>
              </a:rPr>
              <a:t>apparently</a:t>
            </a:r>
            <a:r>
              <a:rPr lang="en-US" sz="2400" dirty="0">
                <a:solidFill>
                  <a:schemeClr val="tx1"/>
                </a:solidFill>
                <a:latin typeface="Lucida Sans Unicode" panose="020B0602030504020204" pitchFamily="34" charset="0"/>
                <a:cs typeface="Lucida Sans Unicode" panose="020B0602030504020204" pitchFamily="34" charset="0"/>
              </a:rPr>
              <a:t> defenseless kingdom against all the nations of men could do, God sanctified Himself as God” (Bob Waldron).</a:t>
            </a:r>
          </a:p>
        </p:txBody>
      </p:sp>
      <p:sp>
        <p:nvSpPr>
          <p:cNvPr id="3" name="Title 2"/>
          <p:cNvSpPr>
            <a:spLocks noGrp="1"/>
          </p:cNvSpPr>
          <p:nvPr>
            <p:ph type="title"/>
          </p:nvPr>
        </p:nvSpPr>
        <p:spPr/>
        <p:txBody>
          <a:bodyPr vert="horz" lIns="91440" tIns="45720" rIns="91440" bIns="45720" rtlCol="0" anchor="ctr">
            <a:noAutofit/>
          </a:bodyPr>
          <a:lstStyle/>
          <a:p>
            <a:r>
              <a:rPr lang="en-US" sz="3600" cap="none" dirty="0">
                <a:latin typeface="Lucida Sans Unicode" panose="020B0602030504020204" pitchFamily="34" charset="0"/>
                <a:cs typeface="Lucida Sans Unicode" panose="020B0602030504020204" pitchFamily="34" charset="0"/>
              </a:rPr>
              <a:t>Application in Book of Revelation</a:t>
            </a:r>
          </a:p>
        </p:txBody>
      </p:sp>
    </p:spTree>
    <p:extLst>
      <p:ext uri="{BB962C8B-B14F-4D97-AF65-F5344CB8AC3E}">
        <p14:creationId xmlns:p14="http://schemas.microsoft.com/office/powerpoint/2010/main" val="694360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681730"/>
          </a:xfrm>
        </p:spPr>
        <p:txBody>
          <a:bodyPr anchor="ctr">
            <a:normAutofit/>
          </a:bodyPr>
          <a:lstStyle/>
          <a:p>
            <a:pPr>
              <a:lnSpc>
                <a:spcPct val="125000"/>
              </a:lnSpc>
              <a:spcBef>
                <a:spcPts val="0"/>
              </a:spcBef>
              <a:spcAft>
                <a:spcPts val="1800"/>
              </a:spcAft>
              <a:buClrTx/>
              <a:buFont typeface="Wingdings" panose="05000000000000000000" pitchFamily="2" charset="2"/>
              <a:buChar char="§"/>
            </a:pPr>
            <a:r>
              <a:rPr lang="en-US" sz="2300" dirty="0">
                <a:solidFill>
                  <a:schemeClr val="tx1"/>
                </a:solidFill>
                <a:latin typeface="Lucida Sans Unicode" panose="020B0602030504020204" pitchFamily="34" charset="0"/>
                <a:cs typeface="Lucida Sans Unicode" panose="020B0602030504020204" pitchFamily="34" charset="0"/>
              </a:rPr>
              <a:t>Gog and his army will fall upon the mountains of Israel, and be left to the birds of prey and the beasts of the field (a nice supper for them).</a:t>
            </a:r>
          </a:p>
          <a:p>
            <a:pPr>
              <a:lnSpc>
                <a:spcPct val="125000"/>
              </a:lnSpc>
              <a:spcBef>
                <a:spcPts val="0"/>
              </a:spcBef>
              <a:spcAft>
                <a:spcPts val="1800"/>
              </a:spcAft>
              <a:buClrTx/>
              <a:buFont typeface="Wingdings" panose="05000000000000000000" pitchFamily="2" charset="2"/>
              <a:buChar char="§"/>
            </a:pPr>
            <a:r>
              <a:rPr lang="en-US" sz="2300" dirty="0">
                <a:solidFill>
                  <a:schemeClr val="tx1"/>
                </a:solidFill>
                <a:latin typeface="Lucida Sans Unicode" panose="020B0602030504020204" pitchFamily="34" charset="0"/>
                <a:cs typeface="Lucida Sans Unicode" panose="020B0602030504020204" pitchFamily="34" charset="0"/>
              </a:rPr>
              <a:t>Israel will burn the weapons left by Gog’s troops, providing enough wood to build fires for 7 years.</a:t>
            </a:r>
          </a:p>
          <a:p>
            <a:pPr>
              <a:lnSpc>
                <a:spcPct val="125000"/>
              </a:lnSpc>
              <a:spcBef>
                <a:spcPts val="0"/>
              </a:spcBef>
              <a:spcAft>
                <a:spcPts val="1800"/>
              </a:spcAft>
              <a:buClrTx/>
              <a:buFont typeface="Wingdings" panose="05000000000000000000" pitchFamily="2" charset="2"/>
              <a:buChar char="§"/>
            </a:pPr>
            <a:r>
              <a:rPr lang="en-US" sz="2300" dirty="0">
                <a:solidFill>
                  <a:schemeClr val="tx1"/>
                </a:solidFill>
                <a:latin typeface="Lucida Sans Unicode" panose="020B0602030504020204" pitchFamily="34" charset="0"/>
                <a:cs typeface="Lucida Sans Unicode" panose="020B0602030504020204" pitchFamily="34" charset="0"/>
              </a:rPr>
              <a:t>It will take 7 months (and then some) for Israel to bury all the bodies in the appointed burial place (necessary to cleanse the land).</a:t>
            </a:r>
          </a:p>
        </p:txBody>
      </p:sp>
      <p:sp>
        <p:nvSpPr>
          <p:cNvPr id="3" name="Title 2"/>
          <p:cNvSpPr>
            <a:spLocks noGrp="1"/>
          </p:cNvSpPr>
          <p:nvPr>
            <p:ph type="title"/>
          </p:nvPr>
        </p:nvSpPr>
        <p:spPr/>
        <p:txBody>
          <a:bodyPr vert="horz" lIns="91440" tIns="45720" rIns="91440" bIns="45720" rtlCol="0" anchor="ctr">
            <a:noAutofit/>
          </a:bodyPr>
          <a:lstStyle/>
          <a:p>
            <a:r>
              <a:rPr lang="en-US" sz="3600" cap="none" dirty="0">
                <a:latin typeface="Lucida Sans Unicode" panose="020B0602030504020204" pitchFamily="34" charset="0"/>
                <a:cs typeface="Lucida Sans Unicode" panose="020B0602030504020204" pitchFamily="34" charset="0"/>
              </a:rPr>
              <a:t>Summary of the Conflict</a:t>
            </a:r>
          </a:p>
        </p:txBody>
      </p:sp>
    </p:spTree>
    <p:extLst>
      <p:ext uri="{BB962C8B-B14F-4D97-AF65-F5344CB8AC3E}">
        <p14:creationId xmlns:p14="http://schemas.microsoft.com/office/powerpoint/2010/main" val="3158996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681729"/>
          </a:xfrm>
        </p:spPr>
        <p:txBody>
          <a:bodyPr anchor="ctr">
            <a:normAutofit/>
          </a:bodyPr>
          <a:lstStyle/>
          <a:p>
            <a:pPr>
              <a:lnSpc>
                <a:spcPct val="125000"/>
              </a:lnSpc>
              <a:spcBef>
                <a:spcPts val="0"/>
              </a:spcBef>
              <a:spcAft>
                <a:spcPts val="1200"/>
              </a:spcAft>
              <a:buClrTx/>
              <a:buFont typeface="Wingdings" panose="05000000000000000000" pitchFamily="2" charset="2"/>
              <a:buChar char="§"/>
            </a:pPr>
            <a:r>
              <a:rPr lang="en-US" sz="2300" dirty="0">
                <a:solidFill>
                  <a:schemeClr val="tx1"/>
                </a:solidFill>
                <a:latin typeface="Lucida Sans Unicode" panose="020B0602030504020204" pitchFamily="34" charset="0"/>
                <a:cs typeface="Lucida Sans Unicode" panose="020B0602030504020204" pitchFamily="34" charset="0"/>
              </a:rPr>
              <a:t>“I will </a:t>
            </a:r>
            <a:r>
              <a:rPr lang="en-US" sz="2300" b="1" dirty="0">
                <a:solidFill>
                  <a:schemeClr val="tx1"/>
                </a:solidFill>
                <a:latin typeface="Lucida Sans Unicode" panose="020B0602030504020204" pitchFamily="34" charset="0"/>
                <a:cs typeface="Lucida Sans Unicode" panose="020B0602030504020204" pitchFamily="34" charset="0"/>
              </a:rPr>
              <a:t>magnify</a:t>
            </a:r>
            <a:r>
              <a:rPr lang="en-US" sz="2300" dirty="0">
                <a:solidFill>
                  <a:schemeClr val="tx1"/>
                </a:solidFill>
                <a:latin typeface="Lucida Sans Unicode" panose="020B0602030504020204" pitchFamily="34" charset="0"/>
                <a:cs typeface="Lucida Sans Unicode" panose="020B0602030504020204" pitchFamily="34" charset="0"/>
              </a:rPr>
              <a:t> Myself and </a:t>
            </a:r>
            <a:r>
              <a:rPr lang="en-US" sz="2300" b="1" dirty="0">
                <a:solidFill>
                  <a:schemeClr val="tx1"/>
                </a:solidFill>
                <a:latin typeface="Lucida Sans Unicode" panose="020B0602030504020204" pitchFamily="34" charset="0"/>
                <a:cs typeface="Lucida Sans Unicode" panose="020B0602030504020204" pitchFamily="34" charset="0"/>
              </a:rPr>
              <a:t>sanctify</a:t>
            </a:r>
            <a:r>
              <a:rPr lang="en-US" sz="2300" dirty="0">
                <a:solidFill>
                  <a:schemeClr val="tx1"/>
                </a:solidFill>
                <a:latin typeface="Lucida Sans Unicode" panose="020B0602030504020204" pitchFamily="34" charset="0"/>
                <a:cs typeface="Lucida Sans Unicode" panose="020B0602030504020204" pitchFamily="34" charset="0"/>
              </a:rPr>
              <a:t> Myself, and I will be </a:t>
            </a:r>
            <a:r>
              <a:rPr lang="en-US" sz="2300" b="1" dirty="0">
                <a:solidFill>
                  <a:schemeClr val="tx1"/>
                </a:solidFill>
                <a:latin typeface="Lucida Sans Unicode" panose="020B0602030504020204" pitchFamily="34" charset="0"/>
                <a:cs typeface="Lucida Sans Unicode" panose="020B0602030504020204" pitchFamily="34" charset="0"/>
              </a:rPr>
              <a:t>known</a:t>
            </a:r>
            <a:r>
              <a:rPr lang="en-US" sz="2300" dirty="0">
                <a:solidFill>
                  <a:schemeClr val="tx1"/>
                </a:solidFill>
                <a:latin typeface="Lucida Sans Unicode" panose="020B0602030504020204" pitchFamily="34" charset="0"/>
                <a:cs typeface="Lucida Sans Unicode" panose="020B0602030504020204" pitchFamily="34" charset="0"/>
              </a:rPr>
              <a:t> in the eyes of </a:t>
            </a:r>
            <a:r>
              <a:rPr lang="en-US" sz="2300" b="1" dirty="0">
                <a:solidFill>
                  <a:schemeClr val="tx1"/>
                </a:solidFill>
                <a:latin typeface="Lucida Sans Unicode" panose="020B0602030504020204" pitchFamily="34" charset="0"/>
                <a:cs typeface="Lucida Sans Unicode" panose="020B0602030504020204" pitchFamily="34" charset="0"/>
              </a:rPr>
              <a:t>many nations</a:t>
            </a:r>
            <a:r>
              <a:rPr lang="en-US" sz="2300" dirty="0">
                <a:solidFill>
                  <a:schemeClr val="tx1"/>
                </a:solidFill>
                <a:latin typeface="Lucida Sans Unicode" panose="020B0602030504020204" pitchFamily="34" charset="0"/>
                <a:cs typeface="Lucida Sans Unicode" panose="020B0602030504020204" pitchFamily="34" charset="0"/>
              </a:rPr>
              <a:t>. Then they shall know that I am the LORD” (38:23).</a:t>
            </a:r>
          </a:p>
          <a:p>
            <a:pPr>
              <a:lnSpc>
                <a:spcPct val="125000"/>
              </a:lnSpc>
              <a:spcBef>
                <a:spcPts val="0"/>
              </a:spcBef>
              <a:spcAft>
                <a:spcPts val="1200"/>
              </a:spcAft>
              <a:buClrTx/>
              <a:buFont typeface="Wingdings" panose="05000000000000000000" pitchFamily="2" charset="2"/>
              <a:buChar char="§"/>
            </a:pPr>
            <a:r>
              <a:rPr lang="en-US" sz="2300" dirty="0">
                <a:solidFill>
                  <a:schemeClr val="tx1"/>
                </a:solidFill>
                <a:latin typeface="Lucida Sans Unicode" panose="020B0602030504020204" pitchFamily="34" charset="0"/>
                <a:cs typeface="Lucida Sans Unicode" panose="020B0602030504020204" pitchFamily="34" charset="0"/>
              </a:rPr>
              <a:t>“I will set </a:t>
            </a:r>
            <a:r>
              <a:rPr lang="en-US" sz="2300" b="1" dirty="0">
                <a:solidFill>
                  <a:schemeClr val="tx1"/>
                </a:solidFill>
                <a:latin typeface="Lucida Sans Unicode" panose="020B0602030504020204" pitchFamily="34" charset="0"/>
                <a:cs typeface="Lucida Sans Unicode" panose="020B0602030504020204" pitchFamily="34" charset="0"/>
              </a:rPr>
              <a:t>My</a:t>
            </a:r>
            <a:r>
              <a:rPr lang="en-US" sz="2300" dirty="0">
                <a:solidFill>
                  <a:schemeClr val="tx1"/>
                </a:solidFill>
                <a:latin typeface="Lucida Sans Unicode" panose="020B0602030504020204" pitchFamily="34" charset="0"/>
                <a:cs typeface="Lucida Sans Unicode" panose="020B0602030504020204" pitchFamily="34" charset="0"/>
              </a:rPr>
              <a:t> glory among the nations; </a:t>
            </a:r>
            <a:r>
              <a:rPr lang="en-US" sz="2300" b="1" dirty="0">
                <a:solidFill>
                  <a:schemeClr val="tx1"/>
                </a:solidFill>
                <a:latin typeface="Lucida Sans Unicode" panose="020B0602030504020204" pitchFamily="34" charset="0"/>
                <a:cs typeface="Lucida Sans Unicode" panose="020B0602030504020204" pitchFamily="34" charset="0"/>
              </a:rPr>
              <a:t>all the nations</a:t>
            </a:r>
            <a:r>
              <a:rPr lang="en-US" sz="2300" dirty="0">
                <a:solidFill>
                  <a:schemeClr val="tx1"/>
                </a:solidFill>
                <a:latin typeface="Lucida Sans Unicode" panose="020B0602030504020204" pitchFamily="34" charset="0"/>
                <a:cs typeface="Lucida Sans Unicode" panose="020B0602030504020204" pitchFamily="34" charset="0"/>
              </a:rPr>
              <a:t> shall see </a:t>
            </a:r>
            <a:r>
              <a:rPr lang="en-US" sz="2300" b="1" dirty="0">
                <a:solidFill>
                  <a:schemeClr val="tx1"/>
                </a:solidFill>
                <a:latin typeface="Lucida Sans Unicode" panose="020B0602030504020204" pitchFamily="34" charset="0"/>
                <a:cs typeface="Lucida Sans Unicode" panose="020B0602030504020204" pitchFamily="34" charset="0"/>
              </a:rPr>
              <a:t>My</a:t>
            </a:r>
            <a:r>
              <a:rPr lang="en-US" sz="2300" dirty="0">
                <a:solidFill>
                  <a:schemeClr val="tx1"/>
                </a:solidFill>
                <a:latin typeface="Lucida Sans Unicode" panose="020B0602030504020204" pitchFamily="34" charset="0"/>
                <a:cs typeface="Lucida Sans Unicode" panose="020B0602030504020204" pitchFamily="34" charset="0"/>
              </a:rPr>
              <a:t> judgment which </a:t>
            </a:r>
            <a:r>
              <a:rPr lang="en-US" sz="2300" b="1" dirty="0">
                <a:solidFill>
                  <a:schemeClr val="tx1"/>
                </a:solidFill>
                <a:latin typeface="Lucida Sans Unicode" panose="020B0602030504020204" pitchFamily="34" charset="0"/>
                <a:cs typeface="Lucida Sans Unicode" panose="020B0602030504020204" pitchFamily="34" charset="0"/>
              </a:rPr>
              <a:t>I</a:t>
            </a:r>
            <a:r>
              <a:rPr lang="en-US" sz="2300" dirty="0">
                <a:solidFill>
                  <a:schemeClr val="tx1"/>
                </a:solidFill>
                <a:latin typeface="Lucida Sans Unicode" panose="020B0602030504020204" pitchFamily="34" charset="0"/>
                <a:cs typeface="Lucida Sans Unicode" panose="020B0602030504020204" pitchFamily="34" charset="0"/>
              </a:rPr>
              <a:t> have executed, and </a:t>
            </a:r>
            <a:r>
              <a:rPr lang="en-US" sz="2300" b="1" dirty="0">
                <a:solidFill>
                  <a:schemeClr val="tx1"/>
                </a:solidFill>
                <a:latin typeface="Lucida Sans Unicode" panose="020B0602030504020204" pitchFamily="34" charset="0"/>
                <a:cs typeface="Lucida Sans Unicode" panose="020B0602030504020204" pitchFamily="34" charset="0"/>
              </a:rPr>
              <a:t>My</a:t>
            </a:r>
            <a:r>
              <a:rPr lang="en-US" sz="2300" dirty="0">
                <a:solidFill>
                  <a:schemeClr val="tx1"/>
                </a:solidFill>
                <a:latin typeface="Lucida Sans Unicode" panose="020B0602030504020204" pitchFamily="34" charset="0"/>
                <a:cs typeface="Lucida Sans Unicode" panose="020B0602030504020204" pitchFamily="34" charset="0"/>
              </a:rPr>
              <a:t> hand which </a:t>
            </a:r>
            <a:r>
              <a:rPr lang="en-US" sz="2300" b="1" dirty="0">
                <a:solidFill>
                  <a:schemeClr val="tx1"/>
                </a:solidFill>
                <a:latin typeface="Lucida Sans Unicode" panose="020B0602030504020204" pitchFamily="34" charset="0"/>
                <a:cs typeface="Lucida Sans Unicode" panose="020B0602030504020204" pitchFamily="34" charset="0"/>
              </a:rPr>
              <a:t>I</a:t>
            </a:r>
            <a:r>
              <a:rPr lang="en-US" sz="2300" dirty="0">
                <a:solidFill>
                  <a:schemeClr val="tx1"/>
                </a:solidFill>
                <a:latin typeface="Lucida Sans Unicode" panose="020B0602030504020204" pitchFamily="34" charset="0"/>
                <a:cs typeface="Lucida Sans Unicode" panose="020B0602030504020204" pitchFamily="34" charset="0"/>
              </a:rPr>
              <a:t> have laid on them” (39:21).</a:t>
            </a:r>
          </a:p>
          <a:p>
            <a:pPr>
              <a:lnSpc>
                <a:spcPct val="125000"/>
              </a:lnSpc>
              <a:spcBef>
                <a:spcPts val="0"/>
              </a:spcBef>
              <a:spcAft>
                <a:spcPts val="1200"/>
              </a:spcAft>
              <a:buClrTx/>
              <a:buFont typeface="Wingdings" panose="05000000000000000000" pitchFamily="2" charset="2"/>
              <a:buChar char="§"/>
            </a:pPr>
            <a:r>
              <a:rPr lang="en-US" sz="2300" dirty="0">
                <a:solidFill>
                  <a:schemeClr val="tx1"/>
                </a:solidFill>
                <a:latin typeface="Lucida Sans Unicode" panose="020B0602030504020204" pitchFamily="34" charset="0"/>
                <a:cs typeface="Lucida Sans Unicode" panose="020B0602030504020204" pitchFamily="34" charset="0"/>
              </a:rPr>
              <a:t>“So the house of Israel shall know that I am the LORD their God from that day forward” (39:22).</a:t>
            </a:r>
          </a:p>
        </p:txBody>
      </p:sp>
      <p:sp>
        <p:nvSpPr>
          <p:cNvPr id="3" name="Title 2"/>
          <p:cNvSpPr>
            <a:spLocks noGrp="1"/>
          </p:cNvSpPr>
          <p:nvPr>
            <p:ph type="title"/>
          </p:nvPr>
        </p:nvSpPr>
        <p:spPr/>
        <p:txBody>
          <a:bodyPr vert="horz" lIns="91440" tIns="45720" rIns="91440" bIns="45720" rtlCol="0" anchor="ctr">
            <a:noAutofit/>
          </a:bodyPr>
          <a:lstStyle/>
          <a:p>
            <a:r>
              <a:rPr lang="en-US" sz="3600" cap="none" dirty="0">
                <a:latin typeface="Lucida Sans Unicode" panose="020B0602030504020204" pitchFamily="34" charset="0"/>
                <a:cs typeface="Lucida Sans Unicode" panose="020B0602030504020204" pitchFamily="34" charset="0"/>
              </a:rPr>
              <a:t>A Lesson Learned by All</a:t>
            </a:r>
          </a:p>
        </p:txBody>
      </p:sp>
    </p:spTree>
    <p:extLst>
      <p:ext uri="{BB962C8B-B14F-4D97-AF65-F5344CB8AC3E}">
        <p14:creationId xmlns:p14="http://schemas.microsoft.com/office/powerpoint/2010/main" val="2415945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normAutofit/>
          </a:bodyPr>
          <a:lstStyle/>
          <a:p>
            <a:pPr>
              <a:lnSpc>
                <a:spcPct val="125000"/>
              </a:lnSpc>
              <a:spcBef>
                <a:spcPts val="0"/>
              </a:spcBef>
              <a:spcAft>
                <a:spcPts val="2400"/>
              </a:spcAft>
              <a:buClrTx/>
              <a:buFont typeface="Wingdings" panose="05000000000000000000" pitchFamily="2" charset="2"/>
              <a:buChar char="§"/>
            </a:pPr>
            <a:r>
              <a:rPr lang="en-US" sz="2400" dirty="0">
                <a:solidFill>
                  <a:schemeClr val="tx1"/>
                </a:solidFill>
                <a:latin typeface="Lucida Sans Unicode" panose="020B0602030504020204" pitchFamily="34" charset="0"/>
                <a:cs typeface="Lucida Sans Unicode" panose="020B0602030504020204" pitchFamily="34" charset="0"/>
              </a:rPr>
              <a:t>“</a:t>
            </a:r>
            <a:r>
              <a:rPr lang="en-US" sz="2400" b="1" dirty="0">
                <a:solidFill>
                  <a:schemeClr val="tx1"/>
                </a:solidFill>
                <a:latin typeface="Lucida Sans Unicode" panose="020B0602030504020204" pitchFamily="34" charset="0"/>
                <a:cs typeface="Lucida Sans Unicode" panose="020B0602030504020204" pitchFamily="34" charset="0"/>
              </a:rPr>
              <a:t>I hid My face from them</a:t>
            </a:r>
            <a:r>
              <a:rPr lang="en-US" sz="2400" dirty="0">
                <a:solidFill>
                  <a:schemeClr val="tx1"/>
                </a:solidFill>
                <a:latin typeface="Lucida Sans Unicode" panose="020B0602030504020204" pitchFamily="34" charset="0"/>
                <a:cs typeface="Lucida Sans Unicode" panose="020B0602030504020204" pitchFamily="34" charset="0"/>
              </a:rPr>
              <a:t>…I gave them into the hand of their enemies…according to their transgressions I have dealt with them, and </a:t>
            </a:r>
            <a:r>
              <a:rPr lang="en-US" sz="2400" b="1" dirty="0">
                <a:solidFill>
                  <a:schemeClr val="tx1"/>
                </a:solidFill>
                <a:latin typeface="Lucida Sans Unicode" panose="020B0602030504020204" pitchFamily="34" charset="0"/>
                <a:cs typeface="Lucida Sans Unicode" panose="020B0602030504020204" pitchFamily="34" charset="0"/>
              </a:rPr>
              <a:t>hidden My face from them</a:t>
            </a:r>
            <a:r>
              <a:rPr lang="en-US" sz="2400" dirty="0">
                <a:solidFill>
                  <a:schemeClr val="tx1"/>
                </a:solidFill>
                <a:latin typeface="Lucida Sans Unicode" panose="020B0602030504020204" pitchFamily="34" charset="0"/>
                <a:cs typeface="Lucida Sans Unicode" panose="020B0602030504020204" pitchFamily="34" charset="0"/>
              </a:rPr>
              <a:t>” (39:23-24).</a:t>
            </a:r>
          </a:p>
          <a:p>
            <a:pPr>
              <a:lnSpc>
                <a:spcPct val="125000"/>
              </a:lnSpc>
              <a:spcBef>
                <a:spcPts val="0"/>
              </a:spcBef>
              <a:spcAft>
                <a:spcPts val="2400"/>
              </a:spcAft>
              <a:buClrTx/>
              <a:buFont typeface="Wingdings" panose="05000000000000000000" pitchFamily="2" charset="2"/>
              <a:buChar char="§"/>
            </a:pPr>
            <a:r>
              <a:rPr lang="en-US" sz="2400" dirty="0">
                <a:solidFill>
                  <a:schemeClr val="tx1"/>
                </a:solidFill>
                <a:latin typeface="Lucida Sans Unicode" panose="020B0602030504020204" pitchFamily="34" charset="0"/>
                <a:cs typeface="Lucida Sans Unicode" panose="020B0602030504020204" pitchFamily="34" charset="0"/>
              </a:rPr>
              <a:t>“I will NOT hide My face from them anymore” (39:29).</a:t>
            </a:r>
          </a:p>
        </p:txBody>
      </p:sp>
      <p:sp>
        <p:nvSpPr>
          <p:cNvPr id="3" name="Title 2"/>
          <p:cNvSpPr>
            <a:spLocks noGrp="1"/>
          </p:cNvSpPr>
          <p:nvPr>
            <p:ph type="title"/>
          </p:nvPr>
        </p:nvSpPr>
        <p:spPr/>
        <p:txBody>
          <a:bodyPr vert="horz" lIns="91440" tIns="45720" rIns="91440" bIns="45720" rtlCol="0" anchor="ctr">
            <a:noAutofit/>
          </a:bodyPr>
          <a:lstStyle/>
          <a:p>
            <a:r>
              <a:rPr lang="en-US" sz="3600" cap="none" dirty="0">
                <a:latin typeface="Lucida Sans Unicode" panose="020B0602030504020204" pitchFamily="34" charset="0"/>
                <a:cs typeface="Lucida Sans Unicode" panose="020B0602030504020204" pitchFamily="34" charset="0"/>
              </a:rPr>
              <a:t>Comfort For God’s People</a:t>
            </a:r>
          </a:p>
        </p:txBody>
      </p:sp>
    </p:spTree>
    <p:extLst>
      <p:ext uri="{BB962C8B-B14F-4D97-AF65-F5344CB8AC3E}">
        <p14:creationId xmlns:p14="http://schemas.microsoft.com/office/powerpoint/2010/main" val="875253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681729"/>
          </a:xfrm>
        </p:spPr>
        <p:txBody>
          <a:bodyPr anchor="ctr">
            <a:normAutofit/>
          </a:bodyPr>
          <a:lstStyle/>
          <a:p>
            <a:pPr>
              <a:lnSpc>
                <a:spcPct val="125000"/>
              </a:lnSpc>
              <a:spcBef>
                <a:spcPts val="0"/>
              </a:spcBef>
              <a:spcAft>
                <a:spcPts val="1800"/>
              </a:spcAft>
              <a:buClrTx/>
              <a:buFont typeface="Wingdings" panose="05000000000000000000" pitchFamily="2" charset="2"/>
              <a:buChar char="§"/>
            </a:pPr>
            <a:r>
              <a:rPr lang="en-US" sz="2400" dirty="0">
                <a:solidFill>
                  <a:schemeClr val="tx1"/>
                </a:solidFill>
                <a:latin typeface="Lucida Sans Unicode" panose="020B0602030504020204" pitchFamily="34" charset="0"/>
                <a:cs typeface="Lucida Sans Unicode" panose="020B0602030504020204" pitchFamily="34" charset="0"/>
              </a:rPr>
              <a:t>They use these two chapters to say there will be some kind of literal, physical battle in the literal land of Israel between the forces of good and the forces of evil.</a:t>
            </a:r>
          </a:p>
          <a:p>
            <a:pPr>
              <a:lnSpc>
                <a:spcPct val="125000"/>
              </a:lnSpc>
              <a:spcBef>
                <a:spcPts val="0"/>
              </a:spcBef>
              <a:spcAft>
                <a:spcPts val="1800"/>
              </a:spcAft>
              <a:buClrTx/>
              <a:buFont typeface="Wingdings" panose="05000000000000000000" pitchFamily="2" charset="2"/>
              <a:buChar char="§"/>
            </a:pPr>
            <a:r>
              <a:rPr lang="en-US" sz="2400" dirty="0">
                <a:solidFill>
                  <a:schemeClr val="tx1"/>
                </a:solidFill>
                <a:latin typeface="Lucida Sans Unicode" panose="020B0602030504020204" pitchFamily="34" charset="0"/>
                <a:cs typeface="Lucida Sans Unicode" panose="020B0602030504020204" pitchFamily="34" charset="0"/>
              </a:rPr>
              <a:t>They combine these two chapters with passages in Revelation 16:12-21; 19:17-21; 20:7-10 and make them apply to a great battle they call “the battle of Armageddon.”</a:t>
            </a:r>
            <a:endParaRPr lang="en-US" sz="2200" dirty="0">
              <a:solidFill>
                <a:schemeClr val="tx1"/>
              </a:solidFill>
              <a:latin typeface="Lucida Sans Unicode" panose="020B0602030504020204" pitchFamily="34" charset="0"/>
              <a:cs typeface="Lucida Sans Unicode" panose="020B0602030504020204" pitchFamily="34" charset="0"/>
            </a:endParaRPr>
          </a:p>
        </p:txBody>
      </p:sp>
      <p:sp>
        <p:nvSpPr>
          <p:cNvPr id="3" name="Title 2"/>
          <p:cNvSpPr>
            <a:spLocks noGrp="1"/>
          </p:cNvSpPr>
          <p:nvPr>
            <p:ph type="title"/>
          </p:nvPr>
        </p:nvSpPr>
        <p:spPr/>
        <p:txBody>
          <a:bodyPr vert="horz" lIns="91440" tIns="45720" rIns="91440" bIns="45720" rtlCol="0" anchor="ctr">
            <a:noAutofit/>
          </a:bodyPr>
          <a:lstStyle/>
          <a:p>
            <a:r>
              <a:rPr lang="en-US" sz="3600" cap="none" dirty="0">
                <a:latin typeface="Lucida Sans Unicode" panose="020B0602030504020204" pitchFamily="34" charset="0"/>
                <a:cs typeface="Lucida Sans Unicode" panose="020B0602030504020204" pitchFamily="34" charset="0"/>
              </a:rPr>
              <a:t>Premillennial View</a:t>
            </a:r>
          </a:p>
        </p:txBody>
      </p:sp>
    </p:spTree>
    <p:extLst>
      <p:ext uri="{BB962C8B-B14F-4D97-AF65-F5344CB8AC3E}">
        <p14:creationId xmlns:p14="http://schemas.microsoft.com/office/powerpoint/2010/main" val="4260275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757929"/>
          </a:xfrm>
        </p:spPr>
        <p:txBody>
          <a:bodyPr anchor="ctr">
            <a:noAutofit/>
          </a:bodyPr>
          <a:lstStyle/>
          <a:p>
            <a:pPr>
              <a:lnSpc>
                <a:spcPct val="125000"/>
              </a:lnSpc>
              <a:spcBef>
                <a:spcPts val="0"/>
              </a:spcBef>
              <a:spcAft>
                <a:spcPts val="2400"/>
              </a:spcAft>
              <a:buClrTx/>
              <a:buFont typeface="Wingdings" panose="05000000000000000000" pitchFamily="2" charset="2"/>
              <a:buChar char="§"/>
            </a:pPr>
            <a:r>
              <a:rPr lang="en-US" sz="2400" dirty="0">
                <a:solidFill>
                  <a:schemeClr val="tx1"/>
                </a:solidFill>
                <a:latin typeface="Lucida Sans Unicode" panose="020B0602030504020204" pitchFamily="34" charset="0"/>
                <a:cs typeface="Lucida Sans Unicode" panose="020B0602030504020204" pitchFamily="34" charset="0"/>
              </a:rPr>
              <a:t>A great earthquake in the land of Israel, so that fish, birds, beasts, and all men on the face of the earth shake at God’s presence? Mountains thrown down, steep pathways collapse, every wall falls to the ground? (38:19-20).</a:t>
            </a:r>
          </a:p>
          <a:p>
            <a:pPr>
              <a:lnSpc>
                <a:spcPct val="125000"/>
              </a:lnSpc>
              <a:spcBef>
                <a:spcPts val="0"/>
              </a:spcBef>
              <a:spcAft>
                <a:spcPts val="2400"/>
              </a:spcAft>
              <a:buClrTx/>
              <a:buFont typeface="Wingdings" panose="05000000000000000000" pitchFamily="2" charset="2"/>
              <a:buChar char="§"/>
            </a:pPr>
            <a:r>
              <a:rPr lang="en-US" sz="2400" dirty="0">
                <a:solidFill>
                  <a:schemeClr val="tx1"/>
                </a:solidFill>
                <a:latin typeface="Lucida Sans Unicode" panose="020B0602030504020204" pitchFamily="34" charset="0"/>
                <a:cs typeface="Lucida Sans Unicode" panose="020B0602030504020204" pitchFamily="34" charset="0"/>
              </a:rPr>
              <a:t>Weapons composed of enough wood to make fires for 7 years? (39:9-10).</a:t>
            </a:r>
          </a:p>
        </p:txBody>
      </p:sp>
      <p:sp>
        <p:nvSpPr>
          <p:cNvPr id="3" name="Title 2"/>
          <p:cNvSpPr>
            <a:spLocks noGrp="1"/>
          </p:cNvSpPr>
          <p:nvPr>
            <p:ph type="title"/>
          </p:nvPr>
        </p:nvSpPr>
        <p:spPr/>
        <p:txBody>
          <a:bodyPr vert="horz" lIns="91440" tIns="45720" rIns="91440" bIns="45720" rtlCol="0" anchor="ctr">
            <a:noAutofit/>
          </a:bodyPr>
          <a:lstStyle/>
          <a:p>
            <a:r>
              <a:rPr lang="en-US" sz="3600" cap="none" dirty="0">
                <a:latin typeface="Lucida Sans Unicode" panose="020B0602030504020204" pitchFamily="34" charset="0"/>
                <a:cs typeface="Lucida Sans Unicode" panose="020B0602030504020204" pitchFamily="34" charset="0"/>
              </a:rPr>
              <a:t>Literal or Symbolic?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757929"/>
          </a:xfrm>
        </p:spPr>
        <p:txBody>
          <a:bodyPr anchor="ctr">
            <a:noAutofit/>
          </a:bodyPr>
          <a:lstStyle/>
          <a:p>
            <a:pPr>
              <a:lnSpc>
                <a:spcPct val="125000"/>
              </a:lnSpc>
              <a:spcBef>
                <a:spcPts val="0"/>
              </a:spcBef>
              <a:spcAft>
                <a:spcPts val="2400"/>
              </a:spcAft>
              <a:buClrTx/>
              <a:buFont typeface="Wingdings" panose="05000000000000000000" pitchFamily="2" charset="2"/>
              <a:buChar char="§"/>
            </a:pPr>
            <a:r>
              <a:rPr lang="en-US" sz="2400" dirty="0">
                <a:solidFill>
                  <a:schemeClr val="tx1"/>
                </a:solidFill>
                <a:latin typeface="Lucida Sans Unicode" panose="020B0602030504020204" pitchFamily="34" charset="0"/>
                <a:cs typeface="Lucida Sans Unicode" panose="020B0602030504020204" pitchFamily="34" charset="0"/>
              </a:rPr>
              <a:t>Takes all of Israel 7 months to bury the dead? </a:t>
            </a:r>
            <a:br>
              <a:rPr lang="en-US" sz="2400" dirty="0">
                <a:solidFill>
                  <a:schemeClr val="tx1"/>
                </a:solidFill>
                <a:latin typeface="Lucida Sans Unicode" panose="020B0602030504020204" pitchFamily="34" charset="0"/>
                <a:cs typeface="Lucida Sans Unicode" panose="020B0602030504020204" pitchFamily="34" charset="0"/>
              </a:rPr>
            </a:br>
            <a:r>
              <a:rPr lang="en-US" sz="2400" dirty="0">
                <a:solidFill>
                  <a:schemeClr val="tx1"/>
                </a:solidFill>
                <a:latin typeface="Lucida Sans Unicode" panose="020B0602030504020204" pitchFamily="34" charset="0"/>
                <a:cs typeface="Lucida Sans Unicode" panose="020B0602030504020204" pitchFamily="34" charset="0"/>
              </a:rPr>
              <a:t>(39:12-23).</a:t>
            </a:r>
          </a:p>
          <a:p>
            <a:pPr>
              <a:lnSpc>
                <a:spcPct val="125000"/>
              </a:lnSpc>
              <a:spcBef>
                <a:spcPts val="0"/>
              </a:spcBef>
              <a:spcAft>
                <a:spcPts val="2400"/>
              </a:spcAft>
              <a:buClrTx/>
              <a:buFont typeface="Wingdings" panose="05000000000000000000" pitchFamily="2" charset="2"/>
              <a:buChar char="§"/>
            </a:pPr>
            <a:r>
              <a:rPr lang="en-US" sz="2400" dirty="0">
                <a:solidFill>
                  <a:schemeClr val="tx1"/>
                </a:solidFill>
                <a:latin typeface="Lucida Sans Unicode" panose="020B0602030504020204" pitchFamily="34" charset="0"/>
                <a:cs typeface="Lucida Sans Unicode" panose="020B0602030504020204" pitchFamily="34" charset="0"/>
              </a:rPr>
              <a:t>Villages “without walls, and having neither bars nor gates”? (38:11).</a:t>
            </a:r>
          </a:p>
          <a:p>
            <a:pPr>
              <a:lnSpc>
                <a:spcPct val="125000"/>
              </a:lnSpc>
              <a:spcBef>
                <a:spcPts val="0"/>
              </a:spcBef>
              <a:spcAft>
                <a:spcPts val="2400"/>
              </a:spcAft>
              <a:buClrTx/>
              <a:buFont typeface="Wingdings" panose="05000000000000000000" pitchFamily="2" charset="2"/>
              <a:buChar char="§"/>
            </a:pPr>
            <a:r>
              <a:rPr lang="en-US" sz="2400" dirty="0">
                <a:solidFill>
                  <a:schemeClr val="tx1"/>
                </a:solidFill>
                <a:latin typeface="Lucida Sans Unicode" panose="020B0602030504020204" pitchFamily="34" charset="0"/>
                <a:cs typeface="Lucida Sans Unicode" panose="020B0602030504020204" pitchFamily="34" charset="0"/>
              </a:rPr>
              <a:t>And exactly who is this mysterious character Gog? Can anyone identify with any certainty a particular individual with this name?</a:t>
            </a:r>
          </a:p>
        </p:txBody>
      </p:sp>
      <p:sp>
        <p:nvSpPr>
          <p:cNvPr id="3" name="Title 2"/>
          <p:cNvSpPr>
            <a:spLocks noGrp="1"/>
          </p:cNvSpPr>
          <p:nvPr>
            <p:ph type="title"/>
          </p:nvPr>
        </p:nvSpPr>
        <p:spPr/>
        <p:txBody>
          <a:bodyPr vert="horz" lIns="91440" tIns="45720" rIns="91440" bIns="45720" rtlCol="0" anchor="ctr">
            <a:noAutofit/>
          </a:bodyPr>
          <a:lstStyle/>
          <a:p>
            <a:r>
              <a:rPr lang="en-US" sz="3600" cap="none" dirty="0">
                <a:latin typeface="Lucida Sans Unicode" panose="020B0602030504020204" pitchFamily="34" charset="0"/>
                <a:cs typeface="Lucida Sans Unicode" panose="020B0602030504020204" pitchFamily="34" charset="0"/>
              </a:rPr>
              <a:t>Literal or Symbolic?</a:t>
            </a:r>
          </a:p>
        </p:txBody>
      </p:sp>
    </p:spTree>
    <p:extLst>
      <p:ext uri="{BB962C8B-B14F-4D97-AF65-F5344CB8AC3E}">
        <p14:creationId xmlns:p14="http://schemas.microsoft.com/office/powerpoint/2010/main" val="3114490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676400"/>
            <a:ext cx="8407893" cy="4681729"/>
          </a:xfrm>
        </p:spPr>
        <p:txBody>
          <a:bodyPr anchor="ctr">
            <a:normAutofit/>
          </a:bodyPr>
          <a:lstStyle/>
          <a:p>
            <a:pPr>
              <a:lnSpc>
                <a:spcPct val="125000"/>
              </a:lnSpc>
              <a:spcBef>
                <a:spcPts val="0"/>
              </a:spcBef>
              <a:spcAft>
                <a:spcPts val="1200"/>
              </a:spcAft>
              <a:buClrTx/>
              <a:buFont typeface="Wingdings" panose="05000000000000000000" pitchFamily="2" charset="2"/>
              <a:buChar char="§"/>
            </a:pPr>
            <a:r>
              <a:rPr lang="en-US" sz="2300" dirty="0">
                <a:solidFill>
                  <a:schemeClr val="tx1"/>
                </a:solidFill>
                <a:latin typeface="Lucida Sans Unicode" panose="020B0602030504020204" pitchFamily="34" charset="0"/>
                <a:cs typeface="Lucida Sans Unicode" panose="020B0602030504020204" pitchFamily="34" charset="0"/>
              </a:rPr>
              <a:t>A man named Gog is mentioned in 1 Chronicles 5:4, in the genealogy of Reuben. It can’t be him, because he lived much earlier.</a:t>
            </a:r>
          </a:p>
          <a:p>
            <a:pPr>
              <a:lnSpc>
                <a:spcPct val="125000"/>
              </a:lnSpc>
              <a:spcBef>
                <a:spcPts val="0"/>
              </a:spcBef>
              <a:spcAft>
                <a:spcPts val="1200"/>
              </a:spcAft>
              <a:buClrTx/>
              <a:buFont typeface="Wingdings" panose="05000000000000000000" pitchFamily="2" charset="2"/>
              <a:buChar char="§"/>
            </a:pPr>
            <a:r>
              <a:rPr lang="en-US" sz="2300" dirty="0">
                <a:solidFill>
                  <a:schemeClr val="tx1"/>
                </a:solidFill>
                <a:latin typeface="Lucida Sans Unicode" panose="020B0602030504020204" pitchFamily="34" charset="0"/>
                <a:cs typeface="Lucida Sans Unicode" panose="020B0602030504020204" pitchFamily="34" charset="0"/>
              </a:rPr>
              <a:t>Then, mentioned only in these two chapters of Ezekiel, and in Revelation 20:8.</a:t>
            </a:r>
          </a:p>
          <a:p>
            <a:pPr>
              <a:lnSpc>
                <a:spcPct val="125000"/>
              </a:lnSpc>
              <a:spcBef>
                <a:spcPts val="0"/>
              </a:spcBef>
              <a:spcAft>
                <a:spcPts val="1200"/>
              </a:spcAft>
              <a:buClrTx/>
              <a:buFont typeface="Wingdings" panose="05000000000000000000" pitchFamily="2" charset="2"/>
              <a:buChar char="§"/>
            </a:pPr>
            <a:r>
              <a:rPr lang="en-US" sz="2300" dirty="0">
                <a:solidFill>
                  <a:schemeClr val="tx1"/>
                </a:solidFill>
                <a:latin typeface="Lucida Sans Unicode" panose="020B0602030504020204" pitchFamily="34" charset="0"/>
                <a:cs typeface="Lucida Sans Unicode" panose="020B0602030504020204" pitchFamily="34" charset="0"/>
              </a:rPr>
              <a:t>“Are you he of whom I have spoken in former days by My servants the prophets of Israel, who prophesied for years in those days that I would bring you against them?” (Ezekiel 38:17).</a:t>
            </a:r>
          </a:p>
        </p:txBody>
      </p:sp>
      <p:sp>
        <p:nvSpPr>
          <p:cNvPr id="3" name="Title 2"/>
          <p:cNvSpPr>
            <a:spLocks noGrp="1"/>
          </p:cNvSpPr>
          <p:nvPr>
            <p:ph type="title"/>
          </p:nvPr>
        </p:nvSpPr>
        <p:spPr/>
        <p:txBody>
          <a:bodyPr vert="horz" lIns="91440" tIns="45720" rIns="91440" bIns="45720" rtlCol="0" anchor="ctr">
            <a:noAutofit/>
          </a:bodyPr>
          <a:lstStyle/>
          <a:p>
            <a:r>
              <a:rPr lang="en-US" sz="3600" cap="none" dirty="0">
                <a:latin typeface="Lucida Sans Unicode" panose="020B0602030504020204" pitchFamily="34" charset="0"/>
                <a:cs typeface="Lucida Sans Unicode" panose="020B0602030504020204" pitchFamily="34" charset="0"/>
              </a:rPr>
              <a:t>Who is Gog?</a:t>
            </a:r>
          </a:p>
        </p:txBody>
      </p:sp>
    </p:spTree>
    <p:extLst>
      <p:ext uri="{BB962C8B-B14F-4D97-AF65-F5344CB8AC3E}">
        <p14:creationId xmlns:p14="http://schemas.microsoft.com/office/powerpoint/2010/main" val="4255553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1209</TotalTime>
  <Words>1517</Words>
  <Application>Microsoft Office PowerPoint</Application>
  <PresentationFormat>On-screen Show (4:3)</PresentationFormat>
  <Paragraphs>70</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Franklin Gothic Medium</vt:lpstr>
      <vt:lpstr>Lucida Sans Unicode</vt:lpstr>
      <vt:lpstr>Wingdings</vt:lpstr>
      <vt:lpstr>Wingdings 2</vt:lpstr>
      <vt:lpstr>Grid</vt:lpstr>
      <vt:lpstr>Ezekiel 38-39</vt:lpstr>
      <vt:lpstr>Summary of the Conflict</vt:lpstr>
      <vt:lpstr>Summary of the Conflict</vt:lpstr>
      <vt:lpstr>A Lesson Learned by All</vt:lpstr>
      <vt:lpstr>Comfort For God’s People</vt:lpstr>
      <vt:lpstr>Premillennial View</vt:lpstr>
      <vt:lpstr>Literal or Symbolic?</vt:lpstr>
      <vt:lpstr>Literal or Symbolic?</vt:lpstr>
      <vt:lpstr>Who is Gog?</vt:lpstr>
      <vt:lpstr>Who is Gog?</vt:lpstr>
      <vt:lpstr>Who is Gog?</vt:lpstr>
      <vt:lpstr>Who is Gog?</vt:lpstr>
      <vt:lpstr>Significance?</vt:lpstr>
      <vt:lpstr>Time Frame?</vt:lpstr>
      <vt:lpstr>Main Point?</vt:lpstr>
      <vt:lpstr>Passages</vt:lpstr>
      <vt:lpstr>Passages</vt:lpstr>
      <vt:lpstr>Passages</vt:lpstr>
      <vt:lpstr>Passages</vt:lpstr>
      <vt:lpstr>Application in Book of Revelation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Ezekiel 38-39</dc:title>
  <dc:creator>Bryan</dc:creator>
  <cp:lastModifiedBy>William Gibson</cp:lastModifiedBy>
  <cp:revision>40</cp:revision>
  <cp:lastPrinted>2023-05-31T20:32:19Z</cp:lastPrinted>
  <dcterms:created xsi:type="dcterms:W3CDTF">2011-09-07T20:19:11Z</dcterms:created>
  <dcterms:modified xsi:type="dcterms:W3CDTF">2023-05-31T20:47:28Z</dcterms:modified>
</cp:coreProperties>
</file>