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0" r:id="rId4"/>
    <p:sldId id="258" r:id="rId5"/>
    <p:sldId id="262" r:id="rId6"/>
    <p:sldId id="263" r:id="rId7"/>
    <p:sldId id="266" r:id="rId8"/>
    <p:sldId id="264" r:id="rId9"/>
    <p:sldId id="265" r:id="rId10"/>
    <p:sldId id="271" r:id="rId11"/>
    <p:sldId id="268" r:id="rId12"/>
    <p:sldId id="274" r:id="rId13"/>
    <p:sldId id="259" r:id="rId14"/>
    <p:sldId id="260" r:id="rId15"/>
    <p:sldId id="261" r:id="rId16"/>
    <p:sldId id="267" r:id="rId17"/>
    <p:sldId id="269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8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2B80C33-2B24-4299-B13D-F1D9F3C0318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FEA271E-2D69-4F93-8B45-169B15FC6AF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117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0C33-2B24-4299-B13D-F1D9F3C0318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A271E-2D69-4F93-8B45-169B15FC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4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0C33-2B24-4299-B13D-F1D9F3C0318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A271E-2D69-4F93-8B45-169B15FC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20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0C33-2B24-4299-B13D-F1D9F3C0318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A271E-2D69-4F93-8B45-169B15FC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0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lang="en-US" sz="6000" b="1" kern="1200" cap="all" baseline="0" dirty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0C33-2B24-4299-B13D-F1D9F3C0318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A271E-2D69-4F93-8B45-169B15FC6AF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235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0C33-2B24-4299-B13D-F1D9F3C0318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A271E-2D69-4F93-8B45-169B15FC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02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0C33-2B24-4299-B13D-F1D9F3C0318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A271E-2D69-4F93-8B45-169B15FC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18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0C33-2B24-4299-B13D-F1D9F3C0318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A271E-2D69-4F93-8B45-169B15FC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0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0C33-2B24-4299-B13D-F1D9F3C0318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A271E-2D69-4F93-8B45-169B15FC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36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0C33-2B24-4299-B13D-F1D9F3C0318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A271E-2D69-4F93-8B45-169B15FC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4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0C33-2B24-4299-B13D-F1D9F3C0318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A271E-2D69-4F93-8B45-169B15FC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08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72B80C33-2B24-4299-B13D-F1D9F3C0318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FFEA271E-2D69-4F93-8B45-169B15FC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51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DD34F-59F7-4533-91FA-89C412CEEC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noFill/>
        </p:spPr>
        <p:txBody>
          <a:bodyPr anchor="ctr">
            <a:normAutofit/>
          </a:bodyPr>
          <a:lstStyle/>
          <a:p>
            <a:r>
              <a:rPr lang="en-US" sz="4400" cap="none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“Lord, Teach </a:t>
            </a:r>
            <a:r>
              <a:rPr lang="en-US" sz="4400" cap="none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US to </a:t>
            </a:r>
            <a:r>
              <a:rPr lang="en-US" sz="4400" cap="none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Pray”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86B37E-D6CB-C3D8-7DD1-4D1A894828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Luke 11:1</a:t>
            </a:r>
          </a:p>
        </p:txBody>
      </p:sp>
    </p:spTree>
    <p:extLst>
      <p:ext uri="{BB962C8B-B14F-4D97-AF65-F5344CB8AC3E}">
        <p14:creationId xmlns:p14="http://schemas.microsoft.com/office/powerpoint/2010/main" val="1914726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2081F-F02D-9D6A-72DE-41E9BDEA9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67" y="526330"/>
            <a:ext cx="8212847" cy="113278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does Jesus teach us about prayer?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FBD59-E80A-497B-352F-3205A998C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353" y="1838227"/>
            <a:ext cx="8288261" cy="4562573"/>
          </a:xfrm>
        </p:spPr>
        <p:txBody>
          <a:bodyPr anchor="ctr">
            <a:normAutofit/>
          </a:bodyPr>
          <a:lstStyle/>
          <a:p>
            <a:pPr marL="282575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That we should always being willing to do for others what God has done for us.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“And forgive us our sins, for we ourselves ALSO forgive everyone who is indebted to us” (Luke 11:4).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“Be kind to one another, tenderhearted, forgiving one another, even as God in Christ forgave you” (Eph. 4:32).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“If you do not forgive men their trespasses, neither will your Father forgive your trespasses” (Matthew 6:15).</a:t>
            </a:r>
          </a:p>
        </p:txBody>
      </p:sp>
    </p:spTree>
    <p:extLst>
      <p:ext uri="{BB962C8B-B14F-4D97-AF65-F5344CB8AC3E}">
        <p14:creationId xmlns:p14="http://schemas.microsoft.com/office/powerpoint/2010/main" val="76666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2081F-F02D-9D6A-72DE-41E9BDEA9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67" y="526330"/>
            <a:ext cx="8212847" cy="113278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does Jesus teach us about prayer?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FBD59-E80A-497B-352F-3205A998C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353" y="1838227"/>
            <a:ext cx="8288261" cy="4562573"/>
          </a:xfrm>
        </p:spPr>
        <p:txBody>
          <a:bodyPr anchor="ctr">
            <a:normAutofit/>
          </a:bodyPr>
          <a:lstStyle/>
          <a:p>
            <a:pPr marL="282575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That we depend on God every day for the things necessary to sustain life.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“Give us day by day by our daily bread” (Luke 11:4); “give us </a:t>
            </a:r>
            <a:r>
              <a:rPr lang="en-US" sz="2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this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day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our daily bread” (Matthew 6:11).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“He gives to all life, breath, and all things…in Him we live and move and have our being” (Acts 17:25, 28).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“If He should gather to Himself His Spirit and His breath, all flesh would perish together” (Job 34:14-15).</a:t>
            </a:r>
          </a:p>
        </p:txBody>
      </p:sp>
    </p:spTree>
    <p:extLst>
      <p:ext uri="{BB962C8B-B14F-4D97-AF65-F5344CB8AC3E}">
        <p14:creationId xmlns:p14="http://schemas.microsoft.com/office/powerpoint/2010/main" val="109855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2081F-F02D-9D6A-72DE-41E9BDEA9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67" y="526330"/>
            <a:ext cx="8212847" cy="113278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FBD59-E80A-497B-352F-3205A998C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353" y="1838227"/>
            <a:ext cx="8288261" cy="4562573"/>
          </a:xfrm>
        </p:spPr>
        <p:txBody>
          <a:bodyPr anchor="ctr">
            <a:normAutofit/>
          </a:bodyPr>
          <a:lstStyle/>
          <a:p>
            <a:pPr marL="282575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morning: Jesus’ “model” prayer.</a:t>
            </a:r>
          </a:p>
          <a:p>
            <a:pPr marL="282575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Two things which should be of the utmost concern: that God’s name be hallowed, and that His will be done on earth as it is in heaven.</a:t>
            </a:r>
          </a:p>
          <a:p>
            <a:pPr marL="282575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kingdom of God should also be a primary focus.</a:t>
            </a:r>
          </a:p>
          <a:p>
            <a:pPr marL="282575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Other things for which we should constantly pray: deliverance from temptation, forgiveness of sins (as we forgive others), our daily bread.</a:t>
            </a:r>
          </a:p>
        </p:txBody>
      </p:sp>
    </p:spTree>
    <p:extLst>
      <p:ext uri="{BB962C8B-B14F-4D97-AF65-F5344CB8AC3E}">
        <p14:creationId xmlns:p14="http://schemas.microsoft.com/office/powerpoint/2010/main" val="223884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2081F-F02D-9D6A-72DE-41E9BDEA9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67" y="526330"/>
            <a:ext cx="8212847" cy="1132788"/>
          </a:xfrm>
        </p:spPr>
        <p:txBody>
          <a:bodyPr>
            <a:normAutofit/>
          </a:bodyPr>
          <a:lstStyle/>
          <a:p>
            <a:r>
              <a:rPr lang="en-US" sz="3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Friend at Midnight (11:5-8)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FBD59-E80A-497B-352F-3205A998C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970" y="1838227"/>
            <a:ext cx="8210644" cy="4493443"/>
          </a:xfrm>
        </p:spPr>
        <p:txBody>
          <a:bodyPr anchor="ctr">
            <a:normAutofit/>
          </a:bodyPr>
          <a:lstStyle/>
          <a:p>
            <a:pPr marL="282575" indent="-247650">
              <a:lnSpc>
                <a:spcPct val="13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word translated “persistence” in v. 8 carries with it the idea of shamelessness.</a:t>
            </a:r>
          </a:p>
          <a:p>
            <a:pPr marL="461963" lvl="1" indent="-255588">
              <a:lnSpc>
                <a:spcPct val="135000"/>
              </a:lnSpc>
              <a:spcBef>
                <a:spcPts val="0"/>
              </a:spcBef>
              <a:spcAft>
                <a:spcPts val="2400"/>
              </a:spcAft>
              <a:buClrTx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CEV: “He will get up and give you as much as you need, simply because you are not ashamed to keep on asking.”</a:t>
            </a:r>
          </a:p>
        </p:txBody>
      </p:sp>
    </p:spTree>
    <p:extLst>
      <p:ext uri="{BB962C8B-B14F-4D97-AF65-F5344CB8AC3E}">
        <p14:creationId xmlns:p14="http://schemas.microsoft.com/office/powerpoint/2010/main" val="313336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2081F-F02D-9D6A-72DE-41E9BDEA9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67" y="526330"/>
            <a:ext cx="8212847" cy="1132788"/>
          </a:xfrm>
        </p:spPr>
        <p:txBody>
          <a:bodyPr>
            <a:normAutofit/>
          </a:bodyPr>
          <a:lstStyle/>
          <a:p>
            <a:r>
              <a:rPr lang="en-US" sz="3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Application of Parable (11:9-13)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FBD59-E80A-497B-352F-3205A998C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970" y="1838227"/>
            <a:ext cx="8210644" cy="4493443"/>
          </a:xfrm>
        </p:spPr>
        <p:txBody>
          <a:bodyPr anchor="ctr">
            <a:normAutofit/>
          </a:bodyPr>
          <a:lstStyle/>
          <a:p>
            <a:pPr marL="282575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7:7-11 essentially the same, except for this…</a:t>
            </a:r>
          </a:p>
          <a:p>
            <a:pPr marL="461963" lvl="1" indent="-255588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“If you, then, being evil, know how to give good gifts to your children, how much more will your Father in heaven give </a:t>
            </a:r>
            <a:r>
              <a:rPr lang="en-US" sz="2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good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things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to those who ask Him!” (11).</a:t>
            </a:r>
          </a:p>
          <a:p>
            <a:pPr marL="461963" lvl="1" indent="-255588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Think about all the good things we have because the Holy Spirit was given! And for what purpose?</a:t>
            </a:r>
          </a:p>
          <a:p>
            <a:pPr marL="461963" lvl="1" indent="-255588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is basically about asking for the </a:t>
            </a:r>
            <a:r>
              <a:rPr lang="en-US" sz="2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true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bread.</a:t>
            </a:r>
          </a:p>
        </p:txBody>
      </p:sp>
    </p:spTree>
    <p:extLst>
      <p:ext uri="{BB962C8B-B14F-4D97-AF65-F5344CB8AC3E}">
        <p14:creationId xmlns:p14="http://schemas.microsoft.com/office/powerpoint/2010/main" val="343937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2081F-F02D-9D6A-72DE-41E9BDEA9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67" y="526330"/>
            <a:ext cx="8212847" cy="1132788"/>
          </a:xfrm>
        </p:spPr>
        <p:txBody>
          <a:bodyPr>
            <a:normAutofit/>
          </a:bodyPr>
          <a:lstStyle/>
          <a:p>
            <a:r>
              <a:rPr lang="en-US" sz="3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Persistent Widow (18:1-8)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FBD59-E80A-497B-352F-3205A998C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970" y="1838227"/>
            <a:ext cx="8210644" cy="4493443"/>
          </a:xfrm>
        </p:spPr>
        <p:txBody>
          <a:bodyPr anchor="ctr">
            <a:normAutofit/>
          </a:bodyPr>
          <a:lstStyle/>
          <a:p>
            <a:pPr marL="282575" indent="-247650">
              <a:lnSpc>
                <a:spcPct val="13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“She came to him” (v. 3). NAS and ESV say “she kept coming” (see also v. 5).</a:t>
            </a:r>
          </a:p>
          <a:p>
            <a:pPr marL="282575" indent="-247650">
              <a:lnSpc>
                <a:spcPct val="13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“Now, will not God bring about justice for His elect who cry to Him day and night, and </a:t>
            </a:r>
            <a:r>
              <a:rPr lang="en-US" sz="26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will He delay long over them?” </a:t>
            </a:r>
            <a:r>
              <a:rPr lang="en-US" sz="2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(v. 8).</a:t>
            </a:r>
          </a:p>
        </p:txBody>
      </p:sp>
    </p:spTree>
    <p:extLst>
      <p:ext uri="{BB962C8B-B14F-4D97-AF65-F5344CB8AC3E}">
        <p14:creationId xmlns:p14="http://schemas.microsoft.com/office/powerpoint/2010/main" val="44253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2081F-F02D-9D6A-72DE-41E9BDEA9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67" y="526330"/>
            <a:ext cx="8212847" cy="113278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does Jesus teach us about prayer?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FBD59-E80A-497B-352F-3205A998C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353" y="1838227"/>
            <a:ext cx="8288261" cy="4562573"/>
          </a:xfrm>
        </p:spPr>
        <p:txBody>
          <a:bodyPr anchor="ctr">
            <a:normAutofit/>
          </a:bodyPr>
          <a:lstStyle/>
          <a:p>
            <a:pPr marL="282575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That we should be persistent in prayer, that we “always ought to pray and not lose heart” (Lk. 18:1).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No need to lose heart “for everyone who asks, receives; and he who seeks, finds; and to him who knocks, it will be opened” (Luke 11:10).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No need to lose heart, because if WE know how to give good gifts to our children, how much </a:t>
            </a:r>
            <a:r>
              <a:rPr lang="en-US" sz="2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more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will our heavenly Father (Luke 11:13).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 better understanding of “good”; greater resources.</a:t>
            </a:r>
          </a:p>
        </p:txBody>
      </p:sp>
    </p:spTree>
    <p:extLst>
      <p:ext uri="{BB962C8B-B14F-4D97-AF65-F5344CB8AC3E}">
        <p14:creationId xmlns:p14="http://schemas.microsoft.com/office/powerpoint/2010/main" val="287118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2081F-F02D-9D6A-72DE-41E9BDEA9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67" y="526330"/>
            <a:ext cx="8212847" cy="113278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does Jesus teach us about prayer?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FBD59-E80A-497B-352F-3205A998C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353" y="1838227"/>
            <a:ext cx="8288261" cy="4562573"/>
          </a:xfrm>
        </p:spPr>
        <p:txBody>
          <a:bodyPr anchor="ctr">
            <a:normAutofit/>
          </a:bodyPr>
          <a:lstStyle/>
          <a:p>
            <a:pPr marL="282575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That we should sometimes be persistent even with the same request.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Syrophoenician woman (Matt.15:22-28; Mark 7:24-30).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She “kept asking” Jesus to cast a demon out of her daughter, and she persisted through His silence, the impatience of His disciples, the statement about to whom He was sent, and the illustration about dogs.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“O woman, great is your </a:t>
            </a:r>
            <a:r>
              <a:rPr lang="en-US" sz="2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faith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! Let it be to you as you desire” (Matthew 15:28).</a:t>
            </a:r>
          </a:p>
        </p:txBody>
      </p:sp>
    </p:spTree>
    <p:extLst>
      <p:ext uri="{BB962C8B-B14F-4D97-AF65-F5344CB8AC3E}">
        <p14:creationId xmlns:p14="http://schemas.microsoft.com/office/powerpoint/2010/main" val="199176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2081F-F02D-9D6A-72DE-41E9BDEA9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67" y="526330"/>
            <a:ext cx="8212847" cy="113278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does Jesus teach us about prayer?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FBD59-E80A-497B-352F-3205A998C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353" y="1838227"/>
            <a:ext cx="8288261" cy="4562573"/>
          </a:xfrm>
        </p:spPr>
        <p:txBody>
          <a:bodyPr anchor="ctr">
            <a:normAutofit/>
          </a:bodyPr>
          <a:lstStyle/>
          <a:p>
            <a:pPr marL="282575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That we should sometimes be persistent even with the </a:t>
            </a:r>
            <a:r>
              <a:rPr lang="en-US" sz="24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same</a:t>
            </a: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request</a:t>
            </a: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Not about nagging God until He gives us what we want.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we genuinely need something and continue to trust that He is the way to receive it, He is more likely to give it to us.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If we ask God for something once, and then forget about it…</a:t>
            </a:r>
          </a:p>
        </p:txBody>
      </p:sp>
    </p:spTree>
    <p:extLst>
      <p:ext uri="{BB962C8B-B14F-4D97-AF65-F5344CB8AC3E}">
        <p14:creationId xmlns:p14="http://schemas.microsoft.com/office/powerpoint/2010/main" val="105817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2081F-F02D-9D6A-72DE-41E9BDEA9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67" y="526330"/>
            <a:ext cx="8212847" cy="113278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does Jesus teach us about prayer?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FBD59-E80A-497B-352F-3205A998C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353" y="1838227"/>
            <a:ext cx="8288261" cy="4562573"/>
          </a:xfrm>
        </p:spPr>
        <p:txBody>
          <a:bodyPr anchor="ctr">
            <a:normAutofit/>
          </a:bodyPr>
          <a:lstStyle/>
          <a:p>
            <a:pPr marL="282575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Why doesn’t He just give it to us the first time? Besides being a test of our faith.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We may not yet see the value of it.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We may not be ready to receive it.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Perhaps we need to focus more on “our part.” 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“Will He </a:t>
            </a:r>
            <a:r>
              <a:rPr lang="en-US" sz="2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delay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long over them?” (Luke 18:7).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sz="2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How long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, O Lord, until you judge and avenge our blood on those who dwell on the earth?” (Rev. 6:10).</a:t>
            </a:r>
          </a:p>
        </p:txBody>
      </p:sp>
    </p:spTree>
    <p:extLst>
      <p:ext uri="{BB962C8B-B14F-4D97-AF65-F5344CB8AC3E}">
        <p14:creationId xmlns:p14="http://schemas.microsoft.com/office/powerpoint/2010/main" val="208818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2081F-F02D-9D6A-72DE-41E9BDEA9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67" y="526330"/>
            <a:ext cx="8212847" cy="1132788"/>
          </a:xfrm>
        </p:spPr>
        <p:txBody>
          <a:bodyPr>
            <a:normAutofit/>
          </a:bodyPr>
          <a:lstStyle/>
          <a:p>
            <a:r>
              <a:rPr lang="en-US" sz="3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In this morning’s lesson…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FBD59-E80A-497B-352F-3205A998C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970" y="1838227"/>
            <a:ext cx="8210644" cy="4493443"/>
          </a:xfrm>
        </p:spPr>
        <p:txBody>
          <a:bodyPr anchor="ctr">
            <a:normAutofit/>
          </a:bodyPr>
          <a:lstStyle/>
          <a:p>
            <a:pPr marL="282575" indent="-247650">
              <a:lnSpc>
                <a:spcPct val="130000"/>
              </a:lnSpc>
              <a:spcBef>
                <a:spcPts val="0"/>
              </a:spcBef>
              <a:spcAft>
                <a:spcPts val="21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We’ll see what Jesus taught about prayer in His example of prayer (11:2-4, with similar teaching in Matthew 6:9-15).</a:t>
            </a:r>
          </a:p>
          <a:p>
            <a:pPr marL="282575" indent="-247650">
              <a:lnSpc>
                <a:spcPct val="130000"/>
              </a:lnSpc>
              <a:spcBef>
                <a:spcPts val="0"/>
              </a:spcBef>
              <a:spcAft>
                <a:spcPts val="21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If Jesus gives us an example of prayer, and it’s recorded in just 3 verses, we can assume that what IS recorded is extremely important.</a:t>
            </a:r>
          </a:p>
        </p:txBody>
      </p:sp>
    </p:spTree>
    <p:extLst>
      <p:ext uri="{BB962C8B-B14F-4D97-AF65-F5344CB8AC3E}">
        <p14:creationId xmlns:p14="http://schemas.microsoft.com/office/powerpoint/2010/main" val="309839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2081F-F02D-9D6A-72DE-41E9BDEA9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67" y="526330"/>
            <a:ext cx="8212847" cy="1132788"/>
          </a:xfrm>
        </p:spPr>
        <p:txBody>
          <a:bodyPr>
            <a:normAutofit/>
          </a:bodyPr>
          <a:lstStyle/>
          <a:p>
            <a:r>
              <a:rPr lang="en-US" sz="3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In tonight’s lesson…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FBD59-E80A-497B-352F-3205A998C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970" y="1838227"/>
            <a:ext cx="8210644" cy="4493443"/>
          </a:xfrm>
        </p:spPr>
        <p:txBody>
          <a:bodyPr anchor="ctr">
            <a:normAutofit/>
          </a:bodyPr>
          <a:lstStyle/>
          <a:p>
            <a:pPr marL="282575" indent="-247650">
              <a:lnSpc>
                <a:spcPct val="130000"/>
              </a:lnSpc>
              <a:spcBef>
                <a:spcPts val="0"/>
              </a:spcBef>
              <a:spcAft>
                <a:spcPts val="21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We’ll see what Jesus taught about prayer in the Parable of the Friend at Midnight (11:5-8), and the application Jesus makes of it (11:9-13, with similar teaching in Matthew 7:7-11).</a:t>
            </a:r>
          </a:p>
          <a:p>
            <a:pPr marL="282575" indent="-247650">
              <a:lnSpc>
                <a:spcPct val="130000"/>
              </a:lnSpc>
              <a:spcBef>
                <a:spcPts val="0"/>
              </a:spcBef>
              <a:spcAft>
                <a:spcPts val="21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And also in a similar parable, the Parable of the Persistent Widow (18:1-8).</a:t>
            </a:r>
          </a:p>
        </p:txBody>
      </p:sp>
    </p:spTree>
    <p:extLst>
      <p:ext uri="{BB962C8B-B14F-4D97-AF65-F5344CB8AC3E}">
        <p14:creationId xmlns:p14="http://schemas.microsoft.com/office/powerpoint/2010/main" val="340670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2081F-F02D-9D6A-72DE-41E9BDEA9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67" y="526330"/>
            <a:ext cx="8212847" cy="1132788"/>
          </a:xfrm>
        </p:spPr>
        <p:txBody>
          <a:bodyPr>
            <a:normAutofit/>
          </a:bodyPr>
          <a:lstStyle/>
          <a:p>
            <a:r>
              <a:rPr lang="en-US" sz="3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“Model” Prayer (11:2-4)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FBD59-E80A-497B-352F-3205A998C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970" y="1838227"/>
            <a:ext cx="8210644" cy="4493443"/>
          </a:xfrm>
        </p:spPr>
        <p:txBody>
          <a:bodyPr anchor="ctr">
            <a:normAutofit/>
          </a:bodyPr>
          <a:lstStyle/>
          <a:p>
            <a:pPr marL="282575" indent="-24765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6:9-15 essentially the same, with a few additions:</a:t>
            </a:r>
          </a:p>
          <a:p>
            <a:pPr marL="395288" lvl="1" indent="-188913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Tx/>
            </a:pP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At end of prayer (v. 13): “For Yours is the kingdom and the power and the glory forever. Amen.”</a:t>
            </a:r>
          </a:p>
          <a:p>
            <a:pPr marL="395288" lvl="1" indent="-188913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Tx/>
            </a:pP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Urgency in forgiving others (vv. 14-15): “For you if you forgive men their trespasses, your heavenly Father will also forgive you. But if you do not forgive men their trespasses…”</a:t>
            </a:r>
          </a:p>
        </p:txBody>
      </p:sp>
    </p:spTree>
    <p:extLst>
      <p:ext uri="{BB962C8B-B14F-4D97-AF65-F5344CB8AC3E}">
        <p14:creationId xmlns:p14="http://schemas.microsoft.com/office/powerpoint/2010/main" val="28048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2081F-F02D-9D6A-72DE-41E9BDEA9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67" y="526330"/>
            <a:ext cx="8212847" cy="113278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does Jesus teach us about prayer?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FBD59-E80A-497B-352F-3205A998C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970" y="1838227"/>
            <a:ext cx="8210644" cy="4562573"/>
          </a:xfrm>
        </p:spPr>
        <p:txBody>
          <a:bodyPr anchor="ctr">
            <a:normAutofit/>
          </a:bodyPr>
          <a:lstStyle/>
          <a:p>
            <a:pPr marL="282575" indent="-247650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That certain things should always be our utmost concern, even when making requests of our Father.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That His name be “hallowed,” that it be the name above all names, that He be honored and revered as holy.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“Now My soul is troubled, and what shall I say? ‘Father, save me from this hour’? But for this purpose I came to this hour. </a:t>
            </a:r>
            <a:r>
              <a:rPr lang="en-US" sz="21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Father, glorify your name</a:t>
            </a:r>
            <a:r>
              <a:rPr lang="en-US" sz="21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(John 12:27-28).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“Help us, O God of our salvation, </a:t>
            </a:r>
            <a:r>
              <a:rPr lang="en-US" sz="21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for the glory of Your name</a:t>
            </a:r>
            <a:r>
              <a:rPr lang="en-US" sz="21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; and deliver us, and provide atonement for our sins, </a:t>
            </a:r>
            <a:r>
              <a:rPr lang="en-US" sz="21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for Your name’s sake</a:t>
            </a:r>
            <a:r>
              <a:rPr lang="en-US" sz="21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!” (Psalms 79:9).</a:t>
            </a:r>
          </a:p>
        </p:txBody>
      </p:sp>
    </p:spTree>
    <p:extLst>
      <p:ext uri="{BB962C8B-B14F-4D97-AF65-F5344CB8AC3E}">
        <p14:creationId xmlns:p14="http://schemas.microsoft.com/office/powerpoint/2010/main" val="352637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2081F-F02D-9D6A-72DE-41E9BDEA9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67" y="526330"/>
            <a:ext cx="8212847" cy="113278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does Jesus teach us about prayer?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FBD59-E80A-497B-352F-3205A998C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353" y="1838227"/>
            <a:ext cx="8288261" cy="4562573"/>
          </a:xfrm>
        </p:spPr>
        <p:txBody>
          <a:bodyPr anchor="ctr">
            <a:normAutofit/>
          </a:bodyPr>
          <a:lstStyle/>
          <a:p>
            <a:pPr marL="282575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That certain things should always be our utmost concern, even when making requests of our Father.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That His “will be done </a:t>
            </a:r>
            <a:r>
              <a:rPr lang="en-US" sz="2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on earth as it is in heaven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(11:2).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“If the Lord wills, we shall live and do this or that” (James 4:15).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Just like Paul (Acts 18:21; Romans 1:10; 15:32; etc.).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Prayer is not about getting OUR will done in heaven, but getting </a:t>
            </a:r>
            <a:r>
              <a:rPr lang="en-US" sz="2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will done on earth.</a:t>
            </a:r>
          </a:p>
        </p:txBody>
      </p:sp>
    </p:spTree>
    <p:extLst>
      <p:ext uri="{BB962C8B-B14F-4D97-AF65-F5344CB8AC3E}">
        <p14:creationId xmlns:p14="http://schemas.microsoft.com/office/powerpoint/2010/main" val="119920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2081F-F02D-9D6A-72DE-41E9BDEA9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67" y="526330"/>
            <a:ext cx="8212847" cy="113278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does Jesus teach us about prayer?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FBD59-E80A-497B-352F-3205A998C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353" y="1838227"/>
            <a:ext cx="8288261" cy="4562573"/>
          </a:xfrm>
        </p:spPr>
        <p:txBody>
          <a:bodyPr anchor="ctr">
            <a:normAutofit/>
          </a:bodyPr>
          <a:lstStyle/>
          <a:p>
            <a:pPr marL="282575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That we should “seek first the </a:t>
            </a:r>
            <a:r>
              <a:rPr lang="en-US" sz="24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kingdom</a:t>
            </a: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of God and His righteousness” (Matthew 6:33).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We don’t pray “your kingdom come,” because it has already come, and we are part of it (Col. 1:13-14).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“Like treasure hidden in a field” (Matthew 13:44); “like a merchant seeking beautiful pearls” (Matthew 13:45).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“Then to Him was given dominion and glory and a </a:t>
            </a:r>
            <a:r>
              <a:rPr lang="en-US" sz="2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kingdom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, </a:t>
            </a:r>
            <a:r>
              <a:rPr lang="en-US" sz="2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that all peoples, nations, and languages should serve Him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(Daniel 7:14). *1 Timothy 2:4*</a:t>
            </a:r>
          </a:p>
        </p:txBody>
      </p:sp>
    </p:spTree>
    <p:extLst>
      <p:ext uri="{BB962C8B-B14F-4D97-AF65-F5344CB8AC3E}">
        <p14:creationId xmlns:p14="http://schemas.microsoft.com/office/powerpoint/2010/main" val="332038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2081F-F02D-9D6A-72DE-41E9BDEA9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67" y="526330"/>
            <a:ext cx="8212847" cy="113278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does Jesus teach us about prayer?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FBD59-E80A-497B-352F-3205A998C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353" y="1838227"/>
            <a:ext cx="8288261" cy="4562573"/>
          </a:xfrm>
        </p:spPr>
        <p:txBody>
          <a:bodyPr anchor="ctr">
            <a:normAutofit/>
          </a:bodyPr>
          <a:lstStyle/>
          <a:p>
            <a:pPr marL="282575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That deliverance from temptation should be our constant prayer.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“Do not incline my heart to any evil thing, to practice wicked works with men who work iniquity” (Psa. 141:4).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sz="2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Keep watching and praying 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that you may not enter into temptation; the spirit is willing, but the flesh is weak” (Matthew 26:41).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does God provide? (1 Corinthians 10:13).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How helpful is our High Priest? (Hebrews 2:16-18).</a:t>
            </a:r>
          </a:p>
        </p:txBody>
      </p:sp>
    </p:spTree>
    <p:extLst>
      <p:ext uri="{BB962C8B-B14F-4D97-AF65-F5344CB8AC3E}">
        <p14:creationId xmlns:p14="http://schemas.microsoft.com/office/powerpoint/2010/main" val="326745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2081F-F02D-9D6A-72DE-41E9BDEA9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67" y="526330"/>
            <a:ext cx="8212847" cy="113278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does Jesus teach us about prayer?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FBD59-E80A-497B-352F-3205A998C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353" y="1838227"/>
            <a:ext cx="8288261" cy="4562573"/>
          </a:xfrm>
        </p:spPr>
        <p:txBody>
          <a:bodyPr anchor="ctr">
            <a:normAutofit/>
          </a:bodyPr>
          <a:lstStyle/>
          <a:p>
            <a:pPr marL="282575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That we should also constantly pray for forgiveness.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“If we say that we have no sin…If we confess our sins, He is faithful and just to forgive us our sins and to cleanse us from all unrighteousness” (1 John 1:8-9).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sz="2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For your name’s sake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, O LORD, pardon my iniquity, for it is great” (Psalms 25:11). *1 John 2:12*</a:t>
            </a:r>
          </a:p>
          <a:p>
            <a:pPr marL="454025" lvl="1" indent="-2476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“My son, I beg you, </a:t>
            </a:r>
            <a:r>
              <a:rPr lang="en-US" sz="2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give glory to the LORD God of Israel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, and make confession to Him, and tell me now what you have done; do not hide it from me” (Joshua 7:19).</a:t>
            </a:r>
          </a:p>
        </p:txBody>
      </p:sp>
    </p:spTree>
    <p:extLst>
      <p:ext uri="{BB962C8B-B14F-4D97-AF65-F5344CB8AC3E}">
        <p14:creationId xmlns:p14="http://schemas.microsoft.com/office/powerpoint/2010/main" val="370814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DF5327"/>
      </a:accent1>
      <a:accent2>
        <a:srgbClr val="A6B7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383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1096</TotalTime>
  <Words>1607</Words>
  <Application>Microsoft Office PowerPoint</Application>
  <PresentationFormat>On-screen Show (4:3)</PresentationFormat>
  <Paragraphs>87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Corbel</vt:lpstr>
      <vt:lpstr>Lucida Sans Unicode</vt:lpstr>
      <vt:lpstr>Wingdings</vt:lpstr>
      <vt:lpstr>Basis</vt:lpstr>
      <vt:lpstr>“Lord, Teach US to Pray” </vt:lpstr>
      <vt:lpstr>In this morning’s lesson…</vt:lpstr>
      <vt:lpstr>In tonight’s lesson…</vt:lpstr>
      <vt:lpstr>The “Model” Prayer (11:2-4)</vt:lpstr>
      <vt:lpstr>What does Jesus teach us about prayer?</vt:lpstr>
      <vt:lpstr>What does Jesus teach us about prayer?</vt:lpstr>
      <vt:lpstr>What does Jesus teach us about prayer?</vt:lpstr>
      <vt:lpstr>What does Jesus teach us about prayer?</vt:lpstr>
      <vt:lpstr>What does Jesus teach us about prayer?</vt:lpstr>
      <vt:lpstr>What does Jesus teach us about prayer?</vt:lpstr>
      <vt:lpstr>What does Jesus teach us about prayer?</vt:lpstr>
      <vt:lpstr>Review</vt:lpstr>
      <vt:lpstr>Friend at Midnight (11:5-8)</vt:lpstr>
      <vt:lpstr>Application of Parable (11:9-13)</vt:lpstr>
      <vt:lpstr>Persistent Widow (18:1-8)</vt:lpstr>
      <vt:lpstr>What does Jesus teach us about prayer?</vt:lpstr>
      <vt:lpstr>What does Jesus teach us about prayer?</vt:lpstr>
      <vt:lpstr>What does Jesus teach us about prayer?</vt:lpstr>
      <vt:lpstr>What does Jesus teach us about prayer?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“Lord, Teach US to Pray” </dc:title>
  <dc:creator>William Gibson</dc:creator>
  <cp:lastModifiedBy>William Gibson</cp:lastModifiedBy>
  <cp:revision>7</cp:revision>
  <dcterms:created xsi:type="dcterms:W3CDTF">2023-07-11T20:20:55Z</dcterms:created>
  <dcterms:modified xsi:type="dcterms:W3CDTF">2023-07-14T20:46:09Z</dcterms:modified>
</cp:coreProperties>
</file>