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64" r:id="rId5"/>
    <p:sldId id="263" r:id="rId6"/>
    <p:sldId id="270" r:id="rId7"/>
    <p:sldId id="258" r:id="rId8"/>
    <p:sldId id="259" r:id="rId9"/>
    <p:sldId id="260" r:id="rId10"/>
    <p:sldId id="261" r:id="rId11"/>
    <p:sldId id="266" r:id="rId12"/>
    <p:sldId id="262" r:id="rId13"/>
    <p:sldId id="267" r:id="rId14"/>
    <p:sldId id="268"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3" autoAdjust="0"/>
    <p:restoredTop sz="94660"/>
  </p:normalViewPr>
  <p:slideViewPr>
    <p:cSldViewPr snapToGrid="0">
      <p:cViewPr varScale="1">
        <p:scale>
          <a:sx n="102" d="100"/>
          <a:sy n="102" d="100"/>
        </p:scale>
        <p:origin x="178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508819" y="889820"/>
            <a:ext cx="7492181" cy="3598606"/>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508820" y="4488426"/>
            <a:ext cx="5243832"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2F3E8B1C-86EF-43CF-8304-249481088644}" type="datetimeFigureOut">
              <a:rPr lang="en-US" smtClean="0"/>
              <a:t>7/3/2023</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042735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2F3E8B1C-86EF-43CF-8304-249481088644}" type="datetimeFigureOut">
              <a:rPr lang="en-US" smtClean="0"/>
              <a:t>7/3/2023</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0193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6931742" y="997974"/>
            <a:ext cx="1761782" cy="498495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628650" y="997973"/>
            <a:ext cx="6303092" cy="4984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2F3E8B1C-86EF-43CF-8304-249481088644}" type="datetimeFigureOut">
              <a:rPr lang="en-US" smtClean="0"/>
              <a:t>7/3/2023</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98645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2F3E8B1C-86EF-43CF-8304-249481088644}" type="datetimeFigureOut">
              <a:rPr lang="en-US" smtClean="0"/>
              <a:t>7/3/2023</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134648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536538" y="1709739"/>
            <a:ext cx="797405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536538" y="4589464"/>
            <a:ext cx="797405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2F3E8B1C-86EF-43CF-8304-249481088644}" type="datetimeFigureOut">
              <a:rPr lang="en-US" smtClean="0"/>
              <a:t>7/3/2023</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251209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525477" y="922096"/>
            <a:ext cx="8018449" cy="112793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536538" y="2128684"/>
            <a:ext cx="3978313" cy="3844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4629150" y="2128684"/>
            <a:ext cx="3914775" cy="3844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2F3E8B1C-86EF-43CF-8304-249481088644}" type="datetimeFigureOut">
              <a:rPr lang="en-US" smtClean="0"/>
              <a:t>7/3/2023</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36355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514416" y="929148"/>
            <a:ext cx="7980004" cy="76154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536538" y="1681164"/>
            <a:ext cx="3961644"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536538" y="2505076"/>
            <a:ext cx="3961644"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4629150" y="1681164"/>
            <a:ext cx="3887391"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4629150" y="2505076"/>
            <a:ext cx="3887391"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2F3E8B1C-86EF-43CF-8304-249481088644}" type="datetimeFigureOut">
              <a:rPr lang="en-US" smtClean="0"/>
              <a:t>7/3/2023</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167827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2F3E8B1C-86EF-43CF-8304-249481088644}" type="datetimeFigureOut">
              <a:rPr lang="en-US" smtClean="0"/>
              <a:t>7/3/2023</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54409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2F3E8B1C-86EF-43CF-8304-249481088644}" type="datetimeFigureOut">
              <a:rPr lang="en-US" smtClean="0"/>
              <a:t>7/3/2023</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267318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508820" y="781665"/>
            <a:ext cx="3070199" cy="122345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516194" y="2315498"/>
            <a:ext cx="30701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2F3E8B1C-86EF-43CF-8304-249481088644}" type="datetimeFigureOut">
              <a:rPr lang="en-US" smtClean="0"/>
              <a:t>7/3/2023</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65220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512507" y="1066801"/>
            <a:ext cx="3077573" cy="131752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3887391" y="1066800"/>
            <a:ext cx="462915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512507" y="2552700"/>
            <a:ext cx="3077573"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2F3E8B1C-86EF-43CF-8304-249481088644}" type="datetimeFigureOut">
              <a:rPr lang="en-US" smtClean="0"/>
              <a:t>7/3/2023</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C3DB2ADC-AF19-4574-8C10-79B5B04FCA27}" type="slidenum">
              <a:rPr lang="en-US" smtClean="0"/>
              <a:t>‹#›</a:t>
            </a:fld>
            <a:endParaRPr lang="en-US"/>
          </a:p>
        </p:txBody>
      </p:sp>
    </p:spTree>
    <p:extLst>
      <p:ext uri="{BB962C8B-B14F-4D97-AF65-F5344CB8AC3E}">
        <p14:creationId xmlns:p14="http://schemas.microsoft.com/office/powerpoint/2010/main" val="369706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525477" y="922096"/>
            <a:ext cx="8018449" cy="137103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525477" y="2293126"/>
            <a:ext cx="8018449" cy="36360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6277086" y="6356351"/>
            <a:ext cx="1944446" cy="365125"/>
          </a:xfrm>
          <a:prstGeom prst="rect">
            <a:avLst/>
          </a:prstGeom>
        </p:spPr>
        <p:txBody>
          <a:bodyPr vert="horz" lIns="91440" tIns="45720" rIns="91440" bIns="45720" rtlCol="0" anchor="ctr"/>
          <a:lstStyle>
            <a:lvl1pPr algn="r">
              <a:defRPr sz="1050">
                <a:solidFill>
                  <a:schemeClr val="tx1"/>
                </a:solidFill>
                <a:latin typeface="+mj-lt"/>
              </a:defRPr>
            </a:lvl1pPr>
          </a:lstStyle>
          <a:p>
            <a:fld id="{2F3E8B1C-86EF-43CF-8304-249481088644}" type="datetimeFigureOut">
              <a:rPr lang="en-US" smtClean="0"/>
              <a:pPr/>
              <a:t>7/3/2023</a:t>
            </a:fld>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536538" y="6356351"/>
            <a:ext cx="3404795"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8189259" y="6356351"/>
            <a:ext cx="504266"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600075" y="723900"/>
            <a:ext cx="794385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600075" y="6142781"/>
            <a:ext cx="79438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6470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672" userDrawn="1">
          <p15:clr>
            <a:srgbClr val="F26B43"/>
          </p15:clr>
        </p15:guide>
        <p15:guide id="4" orient="horz" pos="912" userDrawn="1">
          <p15:clr>
            <a:srgbClr val="F26B43"/>
          </p15:clr>
        </p15:guide>
        <p15:guide id="5" pos="5382" userDrawn="1">
          <p15:clr>
            <a:srgbClr val="F26B43"/>
          </p15:clr>
        </p15:guide>
        <p15:guide id="6" pos="378" userDrawn="1">
          <p15:clr>
            <a:srgbClr val="F26B43"/>
          </p15:clr>
        </p15:guide>
        <p15:guide id="7"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ntroduction to Luke | Evidence Unseen">
            <a:extLst>
              <a:ext uri="{FF2B5EF4-FFF2-40B4-BE49-F238E27FC236}">
                <a16:creationId xmlns:a16="http://schemas.microsoft.com/office/drawing/2014/main" id="{35E25609-6F5E-2283-0819-3C737C3F94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601" y="910629"/>
            <a:ext cx="7946797" cy="417206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F81F1E3-BC76-B514-CC68-78E043A3AF3E}"/>
              </a:ext>
            </a:extLst>
          </p:cNvPr>
          <p:cNvSpPr txBox="1"/>
          <p:nvPr/>
        </p:nvSpPr>
        <p:spPr>
          <a:xfrm>
            <a:off x="584462" y="5354425"/>
            <a:ext cx="7946796" cy="646331"/>
          </a:xfrm>
          <a:prstGeom prst="rect">
            <a:avLst/>
          </a:prstGeom>
          <a:noFill/>
        </p:spPr>
        <p:txBody>
          <a:bodyPr wrap="square" rtlCol="0">
            <a:spAutoFit/>
          </a:bodyPr>
          <a:lstStyle/>
          <a:p>
            <a:pPr algn="ctr"/>
            <a:r>
              <a:rPr lang="en-US" sz="3600" dirty="0">
                <a:latin typeface="Lucida Sans Unicode" panose="020B0602030504020204" pitchFamily="34" charset="0"/>
                <a:cs typeface="Lucida Sans Unicode" panose="020B0602030504020204" pitchFamily="34" charset="0"/>
              </a:rPr>
              <a:t>INTRODUCTION</a:t>
            </a:r>
          </a:p>
        </p:txBody>
      </p:sp>
    </p:spTree>
    <p:extLst>
      <p:ext uri="{BB962C8B-B14F-4D97-AF65-F5344CB8AC3E}">
        <p14:creationId xmlns:p14="http://schemas.microsoft.com/office/powerpoint/2010/main" val="3632616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8C07-A87E-572E-8F31-7CAB889F6862}"/>
              </a:ext>
            </a:extLst>
          </p:cNvPr>
          <p:cNvSpPr>
            <a:spLocks noGrp="1"/>
          </p:cNvSpPr>
          <p:nvPr>
            <p:ph type="title"/>
          </p:nvPr>
        </p:nvSpPr>
        <p:spPr>
          <a:xfrm>
            <a:off x="525477" y="922097"/>
            <a:ext cx="8018449" cy="784156"/>
          </a:xfrm>
        </p:spPr>
        <p:txBody>
          <a:bodyPr anchor="ctr">
            <a:normAutofit/>
          </a:bodyPr>
          <a:lstStyle/>
          <a:p>
            <a:r>
              <a:rPr lang="en-US" sz="3600" cap="none" dirty="0">
                <a:latin typeface="Lucida Sans Unicode" panose="020B0602030504020204" pitchFamily="34" charset="0"/>
                <a:cs typeface="Lucida Sans Unicode" panose="020B0602030504020204" pitchFamily="34" charset="0"/>
              </a:rPr>
              <a:t>Luke’s Activity in the Book of Acts</a:t>
            </a:r>
          </a:p>
        </p:txBody>
      </p:sp>
      <p:sp>
        <p:nvSpPr>
          <p:cNvPr id="3" name="Content Placeholder 2">
            <a:extLst>
              <a:ext uri="{FF2B5EF4-FFF2-40B4-BE49-F238E27FC236}">
                <a16:creationId xmlns:a16="http://schemas.microsoft.com/office/drawing/2014/main" id="{ABBB6132-A5AE-2781-BFF3-C3B73E0C96F4}"/>
              </a:ext>
            </a:extLst>
          </p:cNvPr>
          <p:cNvSpPr>
            <a:spLocks noGrp="1"/>
          </p:cNvSpPr>
          <p:nvPr>
            <p:ph idx="1"/>
          </p:nvPr>
        </p:nvSpPr>
        <p:spPr>
          <a:xfrm>
            <a:off x="525477" y="1857080"/>
            <a:ext cx="8018449" cy="4194928"/>
          </a:xfrm>
        </p:spPr>
        <p:txBody>
          <a:bodyPr anchor="ctr">
            <a:noAutofit/>
          </a:bodyPr>
          <a:lstStyle/>
          <a:p>
            <a:pPr marL="0" indent="0">
              <a:lnSpc>
                <a:spcPct val="135000"/>
              </a:lnSpc>
              <a:spcBef>
                <a:spcPts val="0"/>
              </a:spcBef>
              <a:spcAft>
                <a:spcPts val="1800"/>
              </a:spcAft>
              <a:buNone/>
            </a:pPr>
            <a:r>
              <a:rPr lang="en-US" sz="2400" b="1" dirty="0">
                <a:latin typeface="Lucida Sans Unicode" panose="020B0602030504020204" pitchFamily="34" charset="0"/>
                <a:cs typeface="Lucida Sans Unicode" panose="020B0602030504020204" pitchFamily="34" charset="0"/>
              </a:rPr>
              <a:t>Luke</a:t>
            </a:r>
            <a:r>
              <a:rPr lang="en-US" sz="2400" b="0" i="0" u="none" strike="noStrike" baseline="0" dirty="0">
                <a:latin typeface="Lucida Sans Unicode" panose="020B0602030504020204" pitchFamily="34" charset="0"/>
                <a:cs typeface="Lucida Sans Unicode" panose="020B0602030504020204" pitchFamily="34" charset="0"/>
              </a:rPr>
              <a:t> joined Paul at Troas on his second preaching journey (Acts 16:10—no longer “they” but “we”).</a:t>
            </a:r>
          </a:p>
          <a:p>
            <a:pPr marL="0" indent="0">
              <a:lnSpc>
                <a:spcPct val="135000"/>
              </a:lnSpc>
              <a:spcBef>
                <a:spcPts val="0"/>
              </a:spcBef>
              <a:spcAft>
                <a:spcPts val="1800"/>
              </a:spcAft>
              <a:buNone/>
            </a:pPr>
            <a:r>
              <a:rPr lang="en-US" sz="2400" b="0" i="0" u="none" strike="noStrike" baseline="0" dirty="0">
                <a:latin typeface="Lucida Sans Unicode" panose="020B0602030504020204" pitchFamily="34" charset="0"/>
                <a:cs typeface="Lucida Sans Unicode" panose="020B0602030504020204" pitchFamily="34" charset="0"/>
              </a:rPr>
              <a:t>He then accompanied Paul to Philippi but stayed behind when the others left (Acts 17:1—“</a:t>
            </a:r>
            <a:r>
              <a:rPr lang="en-US" sz="2400" dirty="0">
                <a:latin typeface="Lucida Sans Unicode" panose="020B0602030504020204" pitchFamily="34" charset="0"/>
                <a:cs typeface="Lucida Sans Unicode" panose="020B0602030504020204" pitchFamily="34" charset="0"/>
              </a:rPr>
              <a:t>they”).</a:t>
            </a:r>
          </a:p>
          <a:p>
            <a:pPr marL="0" indent="0">
              <a:lnSpc>
                <a:spcPct val="135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He rejoined Paul on his third preaching journey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(Acts 20:5-6—“we sailed away from Philippi”), then continued with him through the rest of Acts.</a:t>
            </a:r>
            <a:endParaRPr lang="en-US" sz="2400" b="0" i="0" u="none" strike="noStrike" baseline="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38493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8C07-A87E-572E-8F31-7CAB889F6862}"/>
              </a:ext>
            </a:extLst>
          </p:cNvPr>
          <p:cNvSpPr>
            <a:spLocks noGrp="1"/>
          </p:cNvSpPr>
          <p:nvPr>
            <p:ph type="title"/>
          </p:nvPr>
        </p:nvSpPr>
        <p:spPr>
          <a:xfrm>
            <a:off x="525477" y="922097"/>
            <a:ext cx="8018449" cy="784156"/>
          </a:xfrm>
        </p:spPr>
        <p:txBody>
          <a:bodyPr anchor="ctr">
            <a:normAutofit/>
          </a:bodyPr>
          <a:lstStyle/>
          <a:p>
            <a:r>
              <a:rPr lang="en-US" sz="3600" cap="none" dirty="0">
                <a:latin typeface="Lucida Sans Unicode" panose="020B0602030504020204" pitchFamily="34" charset="0"/>
                <a:cs typeface="Lucida Sans Unicode" panose="020B0602030504020204" pitchFamily="34" charset="0"/>
              </a:rPr>
              <a:t>Paul’s Reference to Luke’s Gospel</a:t>
            </a:r>
          </a:p>
        </p:txBody>
      </p:sp>
      <p:sp>
        <p:nvSpPr>
          <p:cNvPr id="3" name="Content Placeholder 2">
            <a:extLst>
              <a:ext uri="{FF2B5EF4-FFF2-40B4-BE49-F238E27FC236}">
                <a16:creationId xmlns:a16="http://schemas.microsoft.com/office/drawing/2014/main" id="{ABBB6132-A5AE-2781-BFF3-C3B73E0C96F4}"/>
              </a:ext>
            </a:extLst>
          </p:cNvPr>
          <p:cNvSpPr>
            <a:spLocks noGrp="1"/>
          </p:cNvSpPr>
          <p:nvPr>
            <p:ph idx="1"/>
          </p:nvPr>
        </p:nvSpPr>
        <p:spPr>
          <a:xfrm>
            <a:off x="525477" y="1857080"/>
            <a:ext cx="8018449" cy="4194928"/>
          </a:xfrm>
        </p:spPr>
        <p:txBody>
          <a:bodyPr anchor="ctr">
            <a:noAutofit/>
          </a:bodyPr>
          <a:lstStyle/>
          <a:p>
            <a:pPr marL="0" indent="0">
              <a:lnSpc>
                <a:spcPct val="135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From </a:t>
            </a:r>
            <a:r>
              <a:rPr lang="en-US" sz="2400" b="1" dirty="0">
                <a:latin typeface="Lucida Sans Unicode" panose="020B0602030504020204" pitchFamily="34" charset="0"/>
                <a:cs typeface="Lucida Sans Unicode" panose="020B0602030504020204" pitchFamily="34" charset="0"/>
              </a:rPr>
              <a:t>1 Timothy 5:18</a:t>
            </a:r>
            <a:r>
              <a:rPr lang="en-US" sz="2400" dirty="0">
                <a:latin typeface="Lucida Sans Unicode" panose="020B0602030504020204" pitchFamily="34" charset="0"/>
                <a:cs typeface="Lucida Sans Unicode" panose="020B0602030504020204" pitchFamily="34" charset="0"/>
              </a:rPr>
              <a:t>: For the </a:t>
            </a:r>
            <a:r>
              <a:rPr lang="en-US" sz="2400" b="1" dirty="0">
                <a:latin typeface="Lucida Sans Unicode" panose="020B0602030504020204" pitchFamily="34" charset="0"/>
                <a:cs typeface="Lucida Sans Unicode" panose="020B0602030504020204" pitchFamily="34" charset="0"/>
              </a:rPr>
              <a:t>Scripture</a:t>
            </a:r>
            <a:r>
              <a:rPr lang="en-US" sz="2400" dirty="0">
                <a:latin typeface="Lucida Sans Unicode" panose="020B0602030504020204" pitchFamily="34" charset="0"/>
                <a:cs typeface="Lucida Sans Unicode" panose="020B0602030504020204" pitchFamily="34" charset="0"/>
              </a:rPr>
              <a:t> says, “You shall not muzzle an ox while it treads out the grain,” [Deut. 25:4] and, “The laborer is worthy of his wages” [Luke 10:7].</a:t>
            </a:r>
          </a:p>
          <a:p>
            <a:pPr marL="0" indent="0">
              <a:lnSpc>
                <a:spcPct val="135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“All Scripture is given by _____ of God” (2 Tim. 3:16).</a:t>
            </a:r>
            <a:endParaRPr lang="en-US" sz="2400" i="0" u="none" strike="noStrike" baseline="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92156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8C07-A87E-572E-8F31-7CAB889F6862}"/>
              </a:ext>
            </a:extLst>
          </p:cNvPr>
          <p:cNvSpPr>
            <a:spLocks noGrp="1"/>
          </p:cNvSpPr>
          <p:nvPr>
            <p:ph type="title"/>
          </p:nvPr>
        </p:nvSpPr>
        <p:spPr>
          <a:xfrm>
            <a:off x="525477" y="922097"/>
            <a:ext cx="8018449" cy="784156"/>
          </a:xfrm>
        </p:spPr>
        <p:txBody>
          <a:bodyPr anchor="ctr">
            <a:normAutofit/>
          </a:bodyPr>
          <a:lstStyle/>
          <a:p>
            <a:r>
              <a:rPr lang="en-US" sz="3600" cap="none" dirty="0">
                <a:latin typeface="Lucida Sans Unicode" panose="020B0602030504020204" pitchFamily="34" charset="0"/>
                <a:cs typeface="Lucida Sans Unicode" panose="020B0602030504020204" pitchFamily="34" charset="0"/>
              </a:rPr>
              <a:t>Luke 1:1-4</a:t>
            </a:r>
          </a:p>
        </p:txBody>
      </p:sp>
      <p:sp>
        <p:nvSpPr>
          <p:cNvPr id="3" name="Content Placeholder 2">
            <a:extLst>
              <a:ext uri="{FF2B5EF4-FFF2-40B4-BE49-F238E27FC236}">
                <a16:creationId xmlns:a16="http://schemas.microsoft.com/office/drawing/2014/main" id="{ABBB6132-A5AE-2781-BFF3-C3B73E0C96F4}"/>
              </a:ext>
            </a:extLst>
          </p:cNvPr>
          <p:cNvSpPr>
            <a:spLocks noGrp="1"/>
          </p:cNvSpPr>
          <p:nvPr>
            <p:ph idx="1"/>
          </p:nvPr>
        </p:nvSpPr>
        <p:spPr>
          <a:xfrm>
            <a:off x="525477" y="1857080"/>
            <a:ext cx="8018449" cy="4166648"/>
          </a:xfrm>
        </p:spPr>
        <p:txBody>
          <a:bodyPr>
            <a:normAutofit/>
          </a:bodyPr>
          <a:lstStyle/>
          <a:p>
            <a:pPr marL="0" indent="0">
              <a:lnSpc>
                <a:spcPct val="135000"/>
              </a:lnSpc>
              <a:spcBef>
                <a:spcPts val="0"/>
              </a:spcBef>
              <a:buNone/>
            </a:pPr>
            <a:r>
              <a:rPr lang="en-US" sz="2200" dirty="0">
                <a:latin typeface="Lucida Sans Unicode" panose="020B0602030504020204" pitchFamily="34" charset="0"/>
                <a:cs typeface="Lucida Sans Unicode" panose="020B0602030504020204" pitchFamily="34" charset="0"/>
              </a:rPr>
              <a:t>(1) </a:t>
            </a:r>
            <a:r>
              <a:rPr lang="en-US" sz="2200" b="0" i="0" u="none" strike="noStrike" baseline="0" dirty="0">
                <a:latin typeface="Lucida Sans Unicode" panose="020B0602030504020204" pitchFamily="34" charset="0"/>
                <a:cs typeface="Lucida Sans Unicode" panose="020B0602030504020204" pitchFamily="34" charset="0"/>
              </a:rPr>
              <a:t>Inasmuch as many have taken in hand to set in order a narrative of those things which have been fulfilled among us,  (2)  just as those who from the beginning were eyewitnesses and ministers of the word delivered them to us,  (3)  it seemed good to me also, having had perfect understanding of all things from the very first, to write to you an orderly account, most excellent Theophilus,  (4)  that you may know the certainty of those things in which you were instructed.</a:t>
            </a:r>
          </a:p>
        </p:txBody>
      </p:sp>
    </p:spTree>
    <p:extLst>
      <p:ext uri="{BB962C8B-B14F-4D97-AF65-F5344CB8AC3E}">
        <p14:creationId xmlns:p14="http://schemas.microsoft.com/office/powerpoint/2010/main" val="3590623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8C07-A87E-572E-8F31-7CAB889F6862}"/>
              </a:ext>
            </a:extLst>
          </p:cNvPr>
          <p:cNvSpPr>
            <a:spLocks noGrp="1"/>
          </p:cNvSpPr>
          <p:nvPr>
            <p:ph type="title"/>
          </p:nvPr>
        </p:nvSpPr>
        <p:spPr>
          <a:xfrm>
            <a:off x="525477" y="922097"/>
            <a:ext cx="8018449" cy="784156"/>
          </a:xfrm>
        </p:spPr>
        <p:txBody>
          <a:bodyPr anchor="ctr">
            <a:normAutofit/>
          </a:bodyPr>
          <a:lstStyle/>
          <a:p>
            <a:r>
              <a:rPr lang="en-US" sz="3600" cap="none" dirty="0">
                <a:latin typeface="Lucida Sans Unicode" panose="020B0602030504020204" pitchFamily="34" charset="0"/>
                <a:cs typeface="Lucida Sans Unicode" panose="020B0602030504020204" pitchFamily="34" charset="0"/>
              </a:rPr>
              <a:t>Significance of These Passages?</a:t>
            </a:r>
          </a:p>
        </p:txBody>
      </p:sp>
      <p:sp>
        <p:nvSpPr>
          <p:cNvPr id="3" name="Content Placeholder 2">
            <a:extLst>
              <a:ext uri="{FF2B5EF4-FFF2-40B4-BE49-F238E27FC236}">
                <a16:creationId xmlns:a16="http://schemas.microsoft.com/office/drawing/2014/main" id="{ABBB6132-A5AE-2781-BFF3-C3B73E0C96F4}"/>
              </a:ext>
            </a:extLst>
          </p:cNvPr>
          <p:cNvSpPr>
            <a:spLocks noGrp="1"/>
          </p:cNvSpPr>
          <p:nvPr>
            <p:ph idx="1"/>
          </p:nvPr>
        </p:nvSpPr>
        <p:spPr>
          <a:xfrm>
            <a:off x="525477" y="1857080"/>
            <a:ext cx="8018449" cy="4166648"/>
          </a:xfrm>
        </p:spPr>
        <p:txBody>
          <a:bodyPr anchor="ctr">
            <a:normAutofit/>
          </a:bodyPr>
          <a:lstStyle/>
          <a:p>
            <a:pPr marL="0" marR="0" indent="0" algn="l" rtl="0">
              <a:lnSpc>
                <a:spcPct val="125000"/>
              </a:lnSpc>
              <a:spcBef>
                <a:spcPts val="0"/>
              </a:spcBef>
              <a:spcAft>
                <a:spcPts val="1500"/>
              </a:spcAft>
              <a:buNone/>
            </a:pPr>
            <a:r>
              <a:rPr lang="en-US" sz="2400" b="0" i="0" u="none" strike="noStrike" baseline="0" dirty="0">
                <a:latin typeface="Lucida Sans Unicode" panose="020B0602030504020204" pitchFamily="34" charset="0"/>
                <a:cs typeface="Lucida Sans Unicode" panose="020B0602030504020204" pitchFamily="34" charset="0"/>
              </a:rPr>
              <a:t>In the days of Herod, king of Judea, there was a priest named Zacharias, of the division of Abijah; and he had a wife from the daughters of Aaron, and her name was Elizabeth (Luke 1:5).</a:t>
            </a:r>
          </a:p>
          <a:p>
            <a:pPr marL="0" marR="0" indent="0" algn="l" rtl="0">
              <a:lnSpc>
                <a:spcPct val="125000"/>
              </a:lnSpc>
              <a:spcBef>
                <a:spcPts val="0"/>
              </a:spcBef>
              <a:spcAft>
                <a:spcPts val="1500"/>
              </a:spcAft>
              <a:buNone/>
            </a:pPr>
            <a:r>
              <a:rPr lang="en-US" sz="2400" dirty="0">
                <a:latin typeface="Lucida Sans Unicode" panose="020B0602030504020204" pitchFamily="34" charset="0"/>
                <a:cs typeface="Lucida Sans Unicode" panose="020B0602030504020204" pitchFamily="34" charset="0"/>
              </a:rPr>
              <a:t>(1) </a:t>
            </a:r>
            <a:r>
              <a:rPr lang="en-US" sz="2400" b="0" i="0" u="none" strike="noStrike" baseline="0" dirty="0">
                <a:latin typeface="Lucida Sans Unicode" panose="020B0602030504020204" pitchFamily="34" charset="0"/>
                <a:cs typeface="Lucida Sans Unicode" panose="020B0602030504020204" pitchFamily="34" charset="0"/>
              </a:rPr>
              <a:t>Now in those days a decree went out from Caesar Augustus, that a census be taken of all the inhabited earth.  (2)  This was the first census taken while Quirinius was governor of Syria (Luke 2:1-2).</a:t>
            </a:r>
          </a:p>
        </p:txBody>
      </p:sp>
    </p:spTree>
    <p:extLst>
      <p:ext uri="{BB962C8B-B14F-4D97-AF65-F5344CB8AC3E}">
        <p14:creationId xmlns:p14="http://schemas.microsoft.com/office/powerpoint/2010/main" val="404471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8C07-A87E-572E-8F31-7CAB889F6862}"/>
              </a:ext>
            </a:extLst>
          </p:cNvPr>
          <p:cNvSpPr>
            <a:spLocks noGrp="1"/>
          </p:cNvSpPr>
          <p:nvPr>
            <p:ph type="title"/>
          </p:nvPr>
        </p:nvSpPr>
        <p:spPr>
          <a:xfrm>
            <a:off x="525477" y="922097"/>
            <a:ext cx="8018449" cy="784156"/>
          </a:xfrm>
        </p:spPr>
        <p:txBody>
          <a:bodyPr anchor="ctr">
            <a:normAutofit/>
          </a:bodyPr>
          <a:lstStyle/>
          <a:p>
            <a:r>
              <a:rPr lang="en-US" sz="3600" cap="none" dirty="0">
                <a:latin typeface="Lucida Sans Unicode" panose="020B0602030504020204" pitchFamily="34" charset="0"/>
                <a:cs typeface="Lucida Sans Unicode" panose="020B0602030504020204" pitchFamily="34" charset="0"/>
              </a:rPr>
              <a:t>Significance of These Passages?</a:t>
            </a:r>
          </a:p>
        </p:txBody>
      </p:sp>
      <p:sp>
        <p:nvSpPr>
          <p:cNvPr id="3" name="Content Placeholder 2">
            <a:extLst>
              <a:ext uri="{FF2B5EF4-FFF2-40B4-BE49-F238E27FC236}">
                <a16:creationId xmlns:a16="http://schemas.microsoft.com/office/drawing/2014/main" id="{ABBB6132-A5AE-2781-BFF3-C3B73E0C96F4}"/>
              </a:ext>
            </a:extLst>
          </p:cNvPr>
          <p:cNvSpPr>
            <a:spLocks noGrp="1"/>
          </p:cNvSpPr>
          <p:nvPr>
            <p:ph idx="1"/>
          </p:nvPr>
        </p:nvSpPr>
        <p:spPr>
          <a:xfrm>
            <a:off x="525477" y="1857080"/>
            <a:ext cx="8018449" cy="4166648"/>
          </a:xfrm>
        </p:spPr>
        <p:txBody>
          <a:bodyPr anchor="ctr">
            <a:normAutofit/>
          </a:bodyPr>
          <a:lstStyle/>
          <a:p>
            <a:pPr marL="0" indent="0">
              <a:lnSpc>
                <a:spcPct val="130000"/>
              </a:lnSpc>
              <a:spcBef>
                <a:spcPts val="0"/>
              </a:spcBef>
              <a:buNone/>
            </a:pPr>
            <a:r>
              <a:rPr lang="en-US" sz="2400" b="0" i="0" u="none" strike="noStrike" baseline="0" dirty="0">
                <a:latin typeface="Lucida Sans Unicode" panose="020B0602030504020204" pitchFamily="34" charset="0"/>
                <a:cs typeface="Lucida Sans Unicode" panose="020B0602030504020204" pitchFamily="34" charset="0"/>
              </a:rPr>
              <a:t>Now in the fifteenth year of the reign of Tiberius Caesar, when Pontius Pilate was governor of Judea, and Herod was tetrarch of Galilee, and his brother Philip was tetrarch of the region of Ituraea and </a:t>
            </a:r>
            <a:r>
              <a:rPr lang="en-US" sz="2400" b="0" i="0" u="none" strike="noStrike" baseline="0" dirty="0" err="1">
                <a:latin typeface="Lucida Sans Unicode" panose="020B0602030504020204" pitchFamily="34" charset="0"/>
                <a:cs typeface="Lucida Sans Unicode" panose="020B0602030504020204" pitchFamily="34" charset="0"/>
              </a:rPr>
              <a:t>Trachonitis</a:t>
            </a:r>
            <a:r>
              <a:rPr lang="en-US" sz="2400" b="0" i="0" u="none" strike="noStrike" baseline="0" dirty="0">
                <a:latin typeface="Lucida Sans Unicode" panose="020B0602030504020204" pitchFamily="34" charset="0"/>
                <a:cs typeface="Lucida Sans Unicode" panose="020B0602030504020204" pitchFamily="34" charset="0"/>
              </a:rPr>
              <a:t>, and </a:t>
            </a:r>
            <a:r>
              <a:rPr lang="en-US" sz="2400" b="0" i="0" u="none" strike="noStrike" baseline="0" dirty="0" err="1">
                <a:latin typeface="Lucida Sans Unicode" panose="020B0602030504020204" pitchFamily="34" charset="0"/>
                <a:cs typeface="Lucida Sans Unicode" panose="020B0602030504020204" pitchFamily="34" charset="0"/>
              </a:rPr>
              <a:t>Lysanias</a:t>
            </a:r>
            <a:r>
              <a:rPr lang="en-US" sz="2400" b="0" i="0" u="none" strike="noStrike" baseline="0" dirty="0">
                <a:latin typeface="Lucida Sans Unicode" panose="020B0602030504020204" pitchFamily="34" charset="0"/>
                <a:cs typeface="Lucida Sans Unicode" panose="020B0602030504020204" pitchFamily="34" charset="0"/>
              </a:rPr>
              <a:t> was tetrarch of Abilene, (2) in the high priesthood of Annas and Caiaphas, the word of God came to John, the son of Zacharias, in the wilderness (Luke 3:1-2).</a:t>
            </a:r>
          </a:p>
        </p:txBody>
      </p:sp>
    </p:spTree>
    <p:extLst>
      <p:ext uri="{BB962C8B-B14F-4D97-AF65-F5344CB8AC3E}">
        <p14:creationId xmlns:p14="http://schemas.microsoft.com/office/powerpoint/2010/main" val="187826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8C07-A87E-572E-8F31-7CAB889F6862}"/>
              </a:ext>
            </a:extLst>
          </p:cNvPr>
          <p:cNvSpPr>
            <a:spLocks noGrp="1"/>
          </p:cNvSpPr>
          <p:nvPr>
            <p:ph type="title"/>
          </p:nvPr>
        </p:nvSpPr>
        <p:spPr>
          <a:xfrm>
            <a:off x="525477" y="922097"/>
            <a:ext cx="8018449" cy="784156"/>
          </a:xfrm>
        </p:spPr>
        <p:txBody>
          <a:bodyPr anchor="ctr">
            <a:normAutofit/>
          </a:bodyPr>
          <a:lstStyle/>
          <a:p>
            <a:r>
              <a:rPr lang="en-US" sz="3400" cap="none" dirty="0">
                <a:latin typeface="Lucida Sans Unicode" panose="020B0602030504020204" pitchFamily="34" charset="0"/>
                <a:cs typeface="Lucida Sans Unicode" panose="020B0602030504020204" pitchFamily="34" charset="0"/>
              </a:rPr>
              <a:t>How is this study going to help ME?</a:t>
            </a:r>
          </a:p>
        </p:txBody>
      </p:sp>
      <p:sp>
        <p:nvSpPr>
          <p:cNvPr id="3" name="Content Placeholder 2">
            <a:extLst>
              <a:ext uri="{FF2B5EF4-FFF2-40B4-BE49-F238E27FC236}">
                <a16:creationId xmlns:a16="http://schemas.microsoft.com/office/drawing/2014/main" id="{ABBB6132-A5AE-2781-BFF3-C3B73E0C96F4}"/>
              </a:ext>
            </a:extLst>
          </p:cNvPr>
          <p:cNvSpPr>
            <a:spLocks noGrp="1"/>
          </p:cNvSpPr>
          <p:nvPr>
            <p:ph idx="1"/>
          </p:nvPr>
        </p:nvSpPr>
        <p:spPr>
          <a:xfrm>
            <a:off x="525477" y="1781666"/>
            <a:ext cx="8018449" cy="4289196"/>
          </a:xfrm>
        </p:spPr>
        <p:txBody>
          <a:bodyPr anchor="ctr">
            <a:normAutofit/>
          </a:bodyPr>
          <a:lstStyle/>
          <a:p>
            <a:pPr marL="0" indent="0">
              <a:lnSpc>
                <a:spcPct val="125000"/>
              </a:lnSpc>
              <a:spcBef>
                <a:spcPts val="0"/>
              </a:spcBef>
              <a:spcAft>
                <a:spcPts val="1200"/>
              </a:spcAft>
              <a:buNone/>
            </a:pPr>
            <a:r>
              <a:rPr lang="en-US" sz="2400" b="0" i="0" u="none" strike="noStrike" baseline="0" dirty="0">
                <a:latin typeface="Lucida Sans Unicode" panose="020B0602030504020204" pitchFamily="34" charset="0"/>
                <a:cs typeface="Lucida Sans Unicode" panose="020B0602030504020204" pitchFamily="34" charset="0"/>
              </a:rPr>
              <a:t>For those whom He foreknew, He also predestined </a:t>
            </a:r>
            <a:r>
              <a:rPr lang="en-US" sz="2400" b="0" u="none" strike="noStrike" baseline="0" dirty="0">
                <a:latin typeface="Lucida Sans Unicode" panose="020B0602030504020204" pitchFamily="34" charset="0"/>
                <a:cs typeface="Lucida Sans Unicode" panose="020B0602030504020204" pitchFamily="34" charset="0"/>
              </a:rPr>
              <a:t>to</a:t>
            </a:r>
            <a:r>
              <a:rPr lang="en-US" sz="2400" b="0" i="1" u="none" strike="noStrike" baseline="0" dirty="0">
                <a:latin typeface="Lucida Sans Unicode" panose="020B0602030504020204" pitchFamily="34" charset="0"/>
                <a:cs typeface="Lucida Sans Unicode" panose="020B0602030504020204" pitchFamily="34" charset="0"/>
              </a:rPr>
              <a:t> </a:t>
            </a:r>
            <a:r>
              <a:rPr lang="en-US" sz="2400" b="0" u="none" strike="noStrike" baseline="0" dirty="0">
                <a:latin typeface="Lucida Sans Unicode" panose="020B0602030504020204" pitchFamily="34" charset="0"/>
                <a:cs typeface="Lucida Sans Unicode" panose="020B0602030504020204" pitchFamily="34" charset="0"/>
              </a:rPr>
              <a:t>become</a:t>
            </a:r>
            <a:r>
              <a:rPr lang="en-US" sz="2400" b="0" i="0" u="none" strike="noStrike" baseline="0" dirty="0">
                <a:latin typeface="Lucida Sans Unicode" panose="020B0602030504020204" pitchFamily="34" charset="0"/>
                <a:cs typeface="Lucida Sans Unicode" panose="020B0602030504020204" pitchFamily="34" charset="0"/>
              </a:rPr>
              <a:t> </a:t>
            </a:r>
            <a:r>
              <a:rPr lang="en-US" sz="2400" b="1" i="0" u="none" strike="noStrike" baseline="0" dirty="0">
                <a:latin typeface="Lucida Sans Unicode" panose="020B0602030504020204" pitchFamily="34" charset="0"/>
                <a:cs typeface="Lucida Sans Unicode" panose="020B0602030504020204" pitchFamily="34" charset="0"/>
              </a:rPr>
              <a:t>conformed to the image of His Son</a:t>
            </a:r>
            <a:r>
              <a:rPr lang="en-US" sz="2400" b="0" i="0" u="none" strike="noStrike" baseline="0" dirty="0">
                <a:latin typeface="Lucida Sans Unicode" panose="020B0602030504020204" pitchFamily="34" charset="0"/>
                <a:cs typeface="Lucida Sans Unicode" panose="020B0602030504020204" pitchFamily="34" charset="0"/>
              </a:rPr>
              <a:t>, so that He would be the firstborn among many brethren (Romans 8:29).</a:t>
            </a:r>
          </a:p>
          <a:p>
            <a:pPr marL="0" indent="0">
              <a:lnSpc>
                <a:spcPct val="125000"/>
              </a:lnSpc>
              <a:spcBef>
                <a:spcPts val="0"/>
              </a:spcBef>
              <a:spcAft>
                <a:spcPts val="1200"/>
              </a:spcAft>
              <a:buNone/>
            </a:pPr>
            <a:r>
              <a:rPr lang="en-US" sz="2400" b="0" i="0" u="none" strike="noStrike" baseline="0" dirty="0">
                <a:latin typeface="Lucida Sans Unicode" panose="020B0602030504020204" pitchFamily="34" charset="0"/>
                <a:cs typeface="Lucida Sans Unicode" panose="020B0602030504020204" pitchFamily="34" charset="0"/>
              </a:rPr>
              <a:t>But we all, with unveiled face, beholding as in a mirror the glory of the Lord, </a:t>
            </a:r>
            <a:r>
              <a:rPr lang="en-US" sz="2400" b="1" i="0" u="none" strike="noStrike" baseline="0" dirty="0">
                <a:latin typeface="Lucida Sans Unicode" panose="020B0602030504020204" pitchFamily="34" charset="0"/>
                <a:cs typeface="Lucida Sans Unicode" panose="020B0602030504020204" pitchFamily="34" charset="0"/>
              </a:rPr>
              <a:t>are being transformed into the same image from glory to glory</a:t>
            </a:r>
            <a:r>
              <a:rPr lang="en-US" sz="2400" b="0" i="0" u="none" strike="noStrike" baseline="0" dirty="0">
                <a:latin typeface="Lucida Sans Unicode" panose="020B0602030504020204" pitchFamily="34" charset="0"/>
                <a:cs typeface="Lucida Sans Unicode" panose="020B0602030504020204" pitchFamily="34" charset="0"/>
              </a:rPr>
              <a:t>, just as from the Lord, the Spirit (2 Corinthians 3:18, NAS).</a:t>
            </a:r>
          </a:p>
        </p:txBody>
      </p:sp>
    </p:spTree>
    <p:extLst>
      <p:ext uri="{BB962C8B-B14F-4D97-AF65-F5344CB8AC3E}">
        <p14:creationId xmlns:p14="http://schemas.microsoft.com/office/powerpoint/2010/main" val="371565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8C07-A87E-572E-8F31-7CAB889F6862}"/>
              </a:ext>
            </a:extLst>
          </p:cNvPr>
          <p:cNvSpPr>
            <a:spLocks noGrp="1"/>
          </p:cNvSpPr>
          <p:nvPr>
            <p:ph type="title"/>
          </p:nvPr>
        </p:nvSpPr>
        <p:spPr>
          <a:xfrm>
            <a:off x="525477" y="922097"/>
            <a:ext cx="8018449" cy="784156"/>
          </a:xfrm>
        </p:spPr>
        <p:txBody>
          <a:bodyPr anchor="ctr">
            <a:normAutofit/>
          </a:bodyPr>
          <a:lstStyle/>
          <a:p>
            <a:r>
              <a:rPr lang="en-US" sz="3000" cap="none" dirty="0">
                <a:latin typeface="Lucida Sans Unicode" panose="020B0602030504020204" pitchFamily="34" charset="0"/>
                <a:cs typeface="Lucida Sans Unicode" panose="020B0602030504020204" pitchFamily="34" charset="0"/>
              </a:rPr>
              <a:t>“According to Luke”? How Do We Know?</a:t>
            </a:r>
          </a:p>
        </p:txBody>
      </p:sp>
      <p:sp>
        <p:nvSpPr>
          <p:cNvPr id="3" name="Content Placeholder 2">
            <a:extLst>
              <a:ext uri="{FF2B5EF4-FFF2-40B4-BE49-F238E27FC236}">
                <a16:creationId xmlns:a16="http://schemas.microsoft.com/office/drawing/2014/main" id="{ABBB6132-A5AE-2781-BFF3-C3B73E0C96F4}"/>
              </a:ext>
            </a:extLst>
          </p:cNvPr>
          <p:cNvSpPr>
            <a:spLocks noGrp="1"/>
          </p:cNvSpPr>
          <p:nvPr>
            <p:ph idx="1"/>
          </p:nvPr>
        </p:nvSpPr>
        <p:spPr>
          <a:xfrm>
            <a:off x="525477" y="1781666"/>
            <a:ext cx="8018449" cy="4289196"/>
          </a:xfrm>
        </p:spPr>
        <p:txBody>
          <a:bodyPr anchor="ctr">
            <a:normAutofit/>
          </a:bodyPr>
          <a:lstStyle/>
          <a:p>
            <a:pPr marL="0" indent="0">
              <a:spcBef>
                <a:spcPts val="0"/>
              </a:spcBef>
              <a:spcAft>
                <a:spcPts val="1200"/>
              </a:spcAft>
              <a:buNone/>
            </a:pPr>
            <a:r>
              <a:rPr lang="en-US" sz="2300" b="0" i="0" u="none" strike="noStrike" baseline="0" dirty="0">
                <a:latin typeface="Lucida Sans Unicode" panose="020B0602030504020204" pitchFamily="34" charset="0"/>
                <a:cs typeface="Lucida Sans Unicode" panose="020B0602030504020204" pitchFamily="34" charset="0"/>
              </a:rPr>
              <a:t>Acts written by the same author: “The former account I made, O Theophilus, of all that Jesus began both to </a:t>
            </a:r>
            <a:r>
              <a:rPr lang="en-US" sz="2300" b="1" i="0" u="none" strike="noStrike" baseline="0" dirty="0">
                <a:latin typeface="Lucida Sans Unicode" panose="020B0602030504020204" pitchFamily="34" charset="0"/>
                <a:cs typeface="Lucida Sans Unicode" panose="020B0602030504020204" pitchFamily="34" charset="0"/>
              </a:rPr>
              <a:t>DO</a:t>
            </a:r>
            <a:r>
              <a:rPr lang="en-US" sz="2300" b="0" i="0" u="none" strike="noStrike" baseline="0" dirty="0">
                <a:latin typeface="Lucida Sans Unicode" panose="020B0602030504020204" pitchFamily="34" charset="0"/>
                <a:cs typeface="Lucida Sans Unicode" panose="020B0602030504020204" pitchFamily="34" charset="0"/>
              </a:rPr>
              <a:t> and </a:t>
            </a:r>
            <a:r>
              <a:rPr lang="en-US" sz="2300" b="1" i="0" u="none" strike="noStrike" baseline="0" dirty="0">
                <a:latin typeface="Lucida Sans Unicode" panose="020B0602030504020204" pitchFamily="34" charset="0"/>
                <a:cs typeface="Lucida Sans Unicode" panose="020B0602030504020204" pitchFamily="34" charset="0"/>
              </a:rPr>
              <a:t>TEACH</a:t>
            </a:r>
            <a:r>
              <a:rPr lang="en-US" sz="2300" b="0" i="0" u="none" strike="noStrike" baseline="0" dirty="0">
                <a:latin typeface="Lucida Sans Unicode" panose="020B0602030504020204" pitchFamily="34" charset="0"/>
                <a:cs typeface="Lucida Sans Unicode" panose="020B0602030504020204" pitchFamily="34" charset="0"/>
              </a:rPr>
              <a:t>” (Acts 1:1).</a:t>
            </a:r>
          </a:p>
          <a:p>
            <a:pPr marL="0" indent="0">
              <a:spcBef>
                <a:spcPts val="0"/>
              </a:spcBef>
              <a:spcAft>
                <a:spcPts val="1200"/>
              </a:spcAft>
              <a:buNone/>
            </a:pPr>
            <a:r>
              <a:rPr lang="en-US" sz="2300" dirty="0">
                <a:latin typeface="Lucida Sans Unicode" panose="020B0602030504020204" pitchFamily="34" charset="0"/>
                <a:cs typeface="Lucida Sans Unicode" panose="020B0602030504020204" pitchFamily="34" charset="0"/>
              </a:rPr>
              <a:t>Acts was written by a companion of Paul. Evidence?</a:t>
            </a:r>
          </a:p>
          <a:p>
            <a:pPr marL="0" indent="0">
              <a:spcBef>
                <a:spcPts val="0"/>
              </a:spcBef>
              <a:spcAft>
                <a:spcPts val="1200"/>
              </a:spcAft>
              <a:buNone/>
            </a:pPr>
            <a:r>
              <a:rPr lang="en-US" sz="2300" b="0" i="0" u="none" strike="noStrike" baseline="0" dirty="0">
                <a:latin typeface="Lucida Sans Unicode" panose="020B0602030504020204" pitchFamily="34" charset="0"/>
                <a:cs typeface="Lucida Sans Unicode" panose="020B0602030504020204" pitchFamily="34" charset="0"/>
              </a:rPr>
              <a:t>Paul mentions </a:t>
            </a:r>
            <a:r>
              <a:rPr lang="en-US" sz="2300" dirty="0">
                <a:latin typeface="Lucida Sans Unicode" panose="020B0602030504020204" pitchFamily="34" charset="0"/>
                <a:cs typeface="Lucida Sans Unicode" panose="020B0602030504020204" pitchFamily="34" charset="0"/>
              </a:rPr>
              <a:t>a number of these companions in his epistles, but Luke talks about them all in third person.</a:t>
            </a:r>
          </a:p>
          <a:p>
            <a:pPr marL="0" indent="0">
              <a:spcBef>
                <a:spcPts val="0"/>
              </a:spcBef>
              <a:spcAft>
                <a:spcPts val="1200"/>
              </a:spcAft>
              <a:buNone/>
            </a:pPr>
            <a:r>
              <a:rPr lang="en-US" sz="2300" b="0" i="0" u="none" strike="noStrike" baseline="0" dirty="0">
                <a:latin typeface="Lucida Sans Unicode" panose="020B0602030504020204" pitchFamily="34" charset="0"/>
                <a:cs typeface="Lucida Sans Unicode" panose="020B0602030504020204" pitchFamily="34" charset="0"/>
              </a:rPr>
              <a:t>Writers in second century attribute it to Luke.</a:t>
            </a:r>
          </a:p>
          <a:p>
            <a:pPr marL="0" indent="0">
              <a:spcBef>
                <a:spcPts val="0"/>
              </a:spcBef>
              <a:spcAft>
                <a:spcPts val="1200"/>
              </a:spcAft>
              <a:buNone/>
            </a:pPr>
            <a:r>
              <a:rPr lang="en-US" sz="2300" dirty="0">
                <a:latin typeface="Lucida Sans Unicode" panose="020B0602030504020204" pitchFamily="34" charset="0"/>
                <a:cs typeface="Lucida Sans Unicode" panose="020B0602030504020204" pitchFamily="34" charset="0"/>
              </a:rPr>
              <a:t>Earliest manuscript of Luke: “According to Luke.”</a:t>
            </a:r>
            <a:endParaRPr lang="en-US" sz="2300" b="0" i="0" u="none" strike="noStrike" baseline="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8763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8C07-A87E-572E-8F31-7CAB889F6862}"/>
              </a:ext>
            </a:extLst>
          </p:cNvPr>
          <p:cNvSpPr>
            <a:spLocks noGrp="1"/>
          </p:cNvSpPr>
          <p:nvPr>
            <p:ph type="title"/>
          </p:nvPr>
        </p:nvSpPr>
        <p:spPr>
          <a:xfrm>
            <a:off x="525477" y="922097"/>
            <a:ext cx="8018449" cy="784156"/>
          </a:xfrm>
        </p:spPr>
        <p:txBody>
          <a:bodyPr anchor="ctr">
            <a:normAutofit/>
          </a:bodyPr>
          <a:lstStyle/>
          <a:p>
            <a:r>
              <a:rPr lang="en-US" sz="3400" cap="none" dirty="0">
                <a:latin typeface="Lucida Sans Unicode" panose="020B0602030504020204" pitchFamily="34" charset="0"/>
                <a:cs typeface="Lucida Sans Unicode" panose="020B0602030504020204" pitchFamily="34" charset="0"/>
              </a:rPr>
              <a:t>Date</a:t>
            </a:r>
          </a:p>
        </p:txBody>
      </p:sp>
      <p:sp>
        <p:nvSpPr>
          <p:cNvPr id="3" name="Content Placeholder 2">
            <a:extLst>
              <a:ext uri="{FF2B5EF4-FFF2-40B4-BE49-F238E27FC236}">
                <a16:creationId xmlns:a16="http://schemas.microsoft.com/office/drawing/2014/main" id="{ABBB6132-A5AE-2781-BFF3-C3B73E0C96F4}"/>
              </a:ext>
            </a:extLst>
          </p:cNvPr>
          <p:cNvSpPr>
            <a:spLocks noGrp="1"/>
          </p:cNvSpPr>
          <p:nvPr>
            <p:ph idx="1"/>
          </p:nvPr>
        </p:nvSpPr>
        <p:spPr>
          <a:xfrm>
            <a:off x="525477" y="1781666"/>
            <a:ext cx="8018449" cy="4289196"/>
          </a:xfrm>
        </p:spPr>
        <p:txBody>
          <a:bodyPr anchor="ctr">
            <a:normAutofit/>
          </a:bodyPr>
          <a:lstStyle/>
          <a:p>
            <a:pPr>
              <a:lnSpc>
                <a:spcPct val="130000"/>
              </a:lnSpc>
              <a:spcBef>
                <a:spcPts val="0"/>
              </a:spcBef>
              <a:spcAft>
                <a:spcPts val="3000"/>
              </a:spcAft>
              <a:buFont typeface="Wingdings" panose="05000000000000000000" pitchFamily="2" charset="2"/>
              <a:buChar char="§"/>
            </a:pPr>
            <a:r>
              <a:rPr lang="en-US" sz="2400" b="0" i="0" u="none" strike="noStrike" baseline="0" dirty="0">
                <a:latin typeface="Lucida Sans Unicode" panose="020B0602030504020204" pitchFamily="34" charset="0"/>
                <a:cs typeface="Lucida Sans Unicode" panose="020B0602030504020204" pitchFamily="34" charset="0"/>
              </a:rPr>
              <a:t>Somewhere between approximately A.D. 58 and the early 60s A.D. (consult material).</a:t>
            </a:r>
          </a:p>
          <a:p>
            <a:pPr>
              <a:lnSpc>
                <a:spcPct val="130000"/>
              </a:lnSpc>
              <a:spcBef>
                <a:spcPts val="0"/>
              </a:spcBef>
              <a:spcAft>
                <a:spcPts val="30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Why is it significant that this gospel was written within about 30 years after Jesus walked the earth?</a:t>
            </a:r>
            <a:endParaRPr lang="en-US" sz="2400" b="0" i="0" u="none" strike="noStrike" baseline="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05651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8C07-A87E-572E-8F31-7CAB889F6862}"/>
              </a:ext>
            </a:extLst>
          </p:cNvPr>
          <p:cNvSpPr>
            <a:spLocks noGrp="1"/>
          </p:cNvSpPr>
          <p:nvPr>
            <p:ph type="title"/>
          </p:nvPr>
        </p:nvSpPr>
        <p:spPr>
          <a:xfrm>
            <a:off x="525477" y="922097"/>
            <a:ext cx="8018449" cy="784156"/>
          </a:xfrm>
        </p:spPr>
        <p:txBody>
          <a:bodyPr anchor="ctr">
            <a:normAutofit/>
          </a:bodyPr>
          <a:lstStyle/>
          <a:p>
            <a:r>
              <a:rPr lang="en-US" sz="3400" cap="none" dirty="0">
                <a:latin typeface="Lucida Sans Unicode" panose="020B0602030504020204" pitchFamily="34" charset="0"/>
                <a:cs typeface="Lucida Sans Unicode" panose="020B0602030504020204" pitchFamily="34" charset="0"/>
              </a:rPr>
              <a:t>“Most Excellent Theophilus”?</a:t>
            </a:r>
          </a:p>
        </p:txBody>
      </p:sp>
      <p:sp>
        <p:nvSpPr>
          <p:cNvPr id="3" name="Content Placeholder 2">
            <a:extLst>
              <a:ext uri="{FF2B5EF4-FFF2-40B4-BE49-F238E27FC236}">
                <a16:creationId xmlns:a16="http://schemas.microsoft.com/office/drawing/2014/main" id="{ABBB6132-A5AE-2781-BFF3-C3B73E0C96F4}"/>
              </a:ext>
            </a:extLst>
          </p:cNvPr>
          <p:cNvSpPr>
            <a:spLocks noGrp="1"/>
          </p:cNvSpPr>
          <p:nvPr>
            <p:ph idx="1"/>
          </p:nvPr>
        </p:nvSpPr>
        <p:spPr>
          <a:xfrm>
            <a:off x="525477" y="1781666"/>
            <a:ext cx="8018449" cy="4289196"/>
          </a:xfrm>
        </p:spPr>
        <p:txBody>
          <a:bodyPr anchor="ctr">
            <a:normAutofit/>
          </a:bodyPr>
          <a:lstStyle/>
          <a:p>
            <a:pPr>
              <a:lnSpc>
                <a:spcPct val="125000"/>
              </a:lnSpc>
              <a:spcBef>
                <a:spcPts val="0"/>
              </a:spcBef>
              <a:spcAft>
                <a:spcPts val="3000"/>
              </a:spcAft>
              <a:buFont typeface="Wingdings" panose="05000000000000000000" pitchFamily="2" charset="2"/>
              <a:buChar char="§"/>
            </a:pPr>
            <a:r>
              <a:rPr lang="en-US" sz="2400" b="0" i="0" u="none" strike="noStrike" baseline="0" dirty="0">
                <a:latin typeface="Lucida Sans Unicode" panose="020B0602030504020204" pitchFamily="34" charset="0"/>
                <a:cs typeface="Lucida Sans Unicode" panose="020B0602030504020204" pitchFamily="34" charset="0"/>
              </a:rPr>
              <a:t>Name means “friend of God” or “loved by God.”</a:t>
            </a:r>
          </a:p>
          <a:p>
            <a:pPr>
              <a:lnSpc>
                <a:spcPct val="125000"/>
              </a:lnSpc>
              <a:spcBef>
                <a:spcPts val="0"/>
              </a:spcBef>
              <a:spcAft>
                <a:spcPts val="3000"/>
              </a:spcAft>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Two governors, Felix and Festus, were addressed with the same title (Acts 23:26; 24:3; 26:25).</a:t>
            </a:r>
          </a:p>
          <a:p>
            <a:pPr>
              <a:lnSpc>
                <a:spcPct val="125000"/>
              </a:lnSpc>
              <a:spcBef>
                <a:spcPts val="0"/>
              </a:spcBef>
              <a:spcAft>
                <a:spcPts val="3000"/>
              </a:spcAft>
              <a:buFont typeface="Wingdings" panose="05000000000000000000" pitchFamily="2" charset="2"/>
              <a:buChar char="§"/>
            </a:pPr>
            <a:r>
              <a:rPr lang="en-US" sz="2400" b="0" i="0" u="none" strike="noStrike" baseline="0" dirty="0">
                <a:latin typeface="Lucida Sans Unicode" panose="020B0602030504020204" pitchFamily="34" charset="0"/>
                <a:cs typeface="Lucida Sans Unicode" panose="020B0602030504020204" pitchFamily="34" charset="0"/>
              </a:rPr>
              <a:t>So what MIGHT</a:t>
            </a:r>
            <a:r>
              <a:rPr lang="en-US" sz="2400" b="0" i="0" u="none" strike="noStrike" dirty="0">
                <a:latin typeface="Lucida Sans Unicode" panose="020B0602030504020204" pitchFamily="34" charset="0"/>
                <a:cs typeface="Lucida Sans Unicode" panose="020B0602030504020204" pitchFamily="34" charset="0"/>
              </a:rPr>
              <a:t> this suggest about his identity?</a:t>
            </a:r>
            <a:endParaRPr lang="en-US" sz="2400" dirty="0">
              <a:latin typeface="Lucida Sans Unicode" panose="020B0602030504020204" pitchFamily="34" charset="0"/>
              <a:cs typeface="Lucida Sans Unicode" panose="020B0602030504020204" pitchFamily="34" charset="0"/>
            </a:endParaRPr>
          </a:p>
          <a:p>
            <a:pPr>
              <a:lnSpc>
                <a:spcPct val="125000"/>
              </a:lnSpc>
              <a:spcBef>
                <a:spcPts val="0"/>
              </a:spcBef>
              <a:spcAft>
                <a:spcPts val="3000"/>
              </a:spcAft>
              <a:buFont typeface="Wingdings" panose="05000000000000000000" pitchFamily="2" charset="2"/>
              <a:buChar char="§"/>
            </a:pPr>
            <a:r>
              <a:rPr lang="en-US" sz="2400" b="0" i="0" u="none" strike="noStrike" baseline="0" dirty="0">
                <a:latin typeface="Lucida Sans Unicode" panose="020B0602030504020204" pitchFamily="34" charset="0"/>
                <a:cs typeface="Lucida Sans Unicode" panose="020B0602030504020204" pitchFamily="34" charset="0"/>
              </a:rPr>
              <a:t>To whom should WE consider this book written?</a:t>
            </a:r>
          </a:p>
        </p:txBody>
      </p:sp>
    </p:spTree>
    <p:extLst>
      <p:ext uri="{BB962C8B-B14F-4D97-AF65-F5344CB8AC3E}">
        <p14:creationId xmlns:p14="http://schemas.microsoft.com/office/powerpoint/2010/main" val="316707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D796F-E75B-5888-8D2F-0E06EECE55B8}"/>
              </a:ext>
            </a:extLst>
          </p:cNvPr>
          <p:cNvSpPr>
            <a:spLocks noGrp="1"/>
          </p:cNvSpPr>
          <p:nvPr>
            <p:ph type="title"/>
          </p:nvPr>
        </p:nvSpPr>
        <p:spPr/>
        <p:txBody>
          <a:bodyPr anchor="ctr">
            <a:normAutofit/>
          </a:bodyPr>
          <a:lstStyle/>
          <a:p>
            <a:pPr>
              <a:lnSpc>
                <a:spcPct val="130000"/>
              </a:lnSpc>
            </a:pPr>
            <a:r>
              <a:rPr lang="en-US" sz="3200" cap="none" dirty="0">
                <a:latin typeface="Lucida Sans Unicode" panose="020B0602030504020204" pitchFamily="34" charset="0"/>
                <a:cs typeface="Lucida Sans Unicode" panose="020B0602030504020204" pitchFamily="34" charset="0"/>
              </a:rPr>
              <a:t>More Information About Luke From</a:t>
            </a:r>
            <a:br>
              <a:rPr lang="en-US" sz="3200" cap="none" dirty="0">
                <a:latin typeface="Lucida Sans Unicode" panose="020B0602030504020204" pitchFamily="34" charset="0"/>
                <a:cs typeface="Lucida Sans Unicode" panose="020B0602030504020204" pitchFamily="34" charset="0"/>
              </a:rPr>
            </a:br>
            <a:r>
              <a:rPr lang="en-US" sz="3200" cap="none" dirty="0">
                <a:latin typeface="Lucida Sans Unicode" panose="020B0602030504020204" pitchFamily="34" charset="0"/>
                <a:cs typeface="Lucida Sans Unicode" panose="020B0602030504020204" pitchFamily="34" charset="0"/>
              </a:rPr>
              <a:t>Paul’s Epistles and the Book of Acts</a:t>
            </a:r>
          </a:p>
        </p:txBody>
      </p:sp>
    </p:spTree>
    <p:extLst>
      <p:ext uri="{BB962C8B-B14F-4D97-AF65-F5344CB8AC3E}">
        <p14:creationId xmlns:p14="http://schemas.microsoft.com/office/powerpoint/2010/main" val="3943756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8C07-A87E-572E-8F31-7CAB889F6862}"/>
              </a:ext>
            </a:extLst>
          </p:cNvPr>
          <p:cNvSpPr>
            <a:spLocks noGrp="1"/>
          </p:cNvSpPr>
          <p:nvPr>
            <p:ph type="title"/>
          </p:nvPr>
        </p:nvSpPr>
        <p:spPr>
          <a:xfrm>
            <a:off x="525477" y="922097"/>
            <a:ext cx="8018449" cy="784156"/>
          </a:xfrm>
        </p:spPr>
        <p:txBody>
          <a:bodyPr anchor="ctr">
            <a:normAutofit/>
          </a:bodyPr>
          <a:lstStyle/>
          <a:p>
            <a:r>
              <a:rPr lang="en-US" sz="3600" cap="none" dirty="0">
                <a:latin typeface="Lucida Sans Unicode" panose="020B0602030504020204" pitchFamily="34" charset="0"/>
                <a:cs typeface="Lucida Sans Unicode" panose="020B0602030504020204" pitchFamily="34" charset="0"/>
              </a:rPr>
              <a:t>Colossians 4:10-11, 14</a:t>
            </a:r>
          </a:p>
        </p:txBody>
      </p:sp>
      <p:sp>
        <p:nvSpPr>
          <p:cNvPr id="3" name="Content Placeholder 2">
            <a:extLst>
              <a:ext uri="{FF2B5EF4-FFF2-40B4-BE49-F238E27FC236}">
                <a16:creationId xmlns:a16="http://schemas.microsoft.com/office/drawing/2014/main" id="{ABBB6132-A5AE-2781-BFF3-C3B73E0C96F4}"/>
              </a:ext>
            </a:extLst>
          </p:cNvPr>
          <p:cNvSpPr>
            <a:spLocks noGrp="1"/>
          </p:cNvSpPr>
          <p:nvPr>
            <p:ph idx="1"/>
          </p:nvPr>
        </p:nvSpPr>
        <p:spPr>
          <a:xfrm>
            <a:off x="525477" y="1857080"/>
            <a:ext cx="8018449" cy="4194928"/>
          </a:xfrm>
        </p:spPr>
        <p:txBody>
          <a:bodyPr anchor="ctr">
            <a:noAutofit/>
          </a:bodyPr>
          <a:lstStyle/>
          <a:p>
            <a:pPr marL="0" indent="0">
              <a:lnSpc>
                <a:spcPct val="135000"/>
              </a:lnSpc>
              <a:spcBef>
                <a:spcPts val="0"/>
              </a:spcBef>
              <a:spcAft>
                <a:spcPts val="1200"/>
              </a:spcAft>
              <a:buNone/>
            </a:pPr>
            <a:r>
              <a:rPr lang="en-US" sz="2300" b="0" i="0" u="none" strike="noStrike" baseline="0" dirty="0">
                <a:latin typeface="Lucida Sans Unicode" panose="020B0602030504020204" pitchFamily="34" charset="0"/>
                <a:cs typeface="Lucida Sans Unicode" panose="020B0602030504020204" pitchFamily="34" charset="0"/>
              </a:rPr>
              <a:t>(10) Aristarchus my fellow prisoner greets you, with Mark the cousin of Barnabas (about whom you received instructions: if he comes to you, welcome him),  (11)  and Jesus who is called Justus. These </a:t>
            </a:r>
            <a:r>
              <a:rPr lang="en-US" sz="2300" b="0" u="none" strike="noStrike" baseline="0" dirty="0">
                <a:latin typeface="Lucida Sans Unicode" panose="020B0602030504020204" pitchFamily="34" charset="0"/>
                <a:cs typeface="Lucida Sans Unicode" panose="020B0602030504020204" pitchFamily="34" charset="0"/>
              </a:rPr>
              <a:t>are</a:t>
            </a:r>
            <a:r>
              <a:rPr lang="en-US" sz="2300" b="0" i="1" u="none" strike="noStrike" baseline="0" dirty="0">
                <a:latin typeface="Lucida Sans Unicode" panose="020B0602030504020204" pitchFamily="34" charset="0"/>
                <a:cs typeface="Lucida Sans Unicode" panose="020B0602030504020204" pitchFamily="34" charset="0"/>
              </a:rPr>
              <a:t> </a:t>
            </a:r>
            <a:r>
              <a:rPr lang="en-US" sz="2300" b="0" u="none" strike="noStrike" baseline="0" dirty="0">
                <a:latin typeface="Lucida Sans Unicode" panose="020B0602030504020204" pitchFamily="34" charset="0"/>
                <a:cs typeface="Lucida Sans Unicode" panose="020B0602030504020204" pitchFamily="34" charset="0"/>
              </a:rPr>
              <a:t>my</a:t>
            </a:r>
            <a:r>
              <a:rPr lang="en-US" sz="2300" b="0" i="0" u="none" strike="noStrike" baseline="0" dirty="0">
                <a:latin typeface="Lucida Sans Unicode" panose="020B0602030504020204" pitchFamily="34" charset="0"/>
                <a:cs typeface="Lucida Sans Unicode" panose="020B0602030504020204" pitchFamily="34" charset="0"/>
              </a:rPr>
              <a:t> only fellow workers for the kingdom of God who are of the circumcision; they have proved to be a comfort to me.</a:t>
            </a:r>
          </a:p>
          <a:p>
            <a:pPr marL="0" indent="0">
              <a:lnSpc>
                <a:spcPct val="135000"/>
              </a:lnSpc>
              <a:spcBef>
                <a:spcPts val="0"/>
              </a:spcBef>
              <a:buNone/>
            </a:pPr>
            <a:r>
              <a:rPr lang="en-US" sz="2300" b="0" i="0" u="none" strike="noStrike" baseline="0" dirty="0">
                <a:latin typeface="Lucida Sans Unicode" panose="020B0602030504020204" pitchFamily="34" charset="0"/>
                <a:cs typeface="Lucida Sans Unicode" panose="020B0602030504020204" pitchFamily="34" charset="0"/>
              </a:rPr>
              <a:t>(14) </a:t>
            </a:r>
            <a:r>
              <a:rPr lang="en-US" sz="2300" b="1" i="0" u="none" strike="noStrike" baseline="0" dirty="0">
                <a:latin typeface="Lucida Sans Unicode" panose="020B0602030504020204" pitchFamily="34" charset="0"/>
                <a:cs typeface="Lucida Sans Unicode" panose="020B0602030504020204" pitchFamily="34" charset="0"/>
              </a:rPr>
              <a:t>Luke</a:t>
            </a:r>
            <a:r>
              <a:rPr lang="en-US" sz="2300" b="0" i="0" u="none" strike="noStrike" baseline="0" dirty="0">
                <a:latin typeface="Lucida Sans Unicode" panose="020B0602030504020204" pitchFamily="34" charset="0"/>
                <a:cs typeface="Lucida Sans Unicode" panose="020B0602030504020204" pitchFamily="34" charset="0"/>
              </a:rPr>
              <a:t> the beloved physician and Demas greet you.</a:t>
            </a:r>
          </a:p>
        </p:txBody>
      </p:sp>
    </p:spTree>
    <p:extLst>
      <p:ext uri="{BB962C8B-B14F-4D97-AF65-F5344CB8AC3E}">
        <p14:creationId xmlns:p14="http://schemas.microsoft.com/office/powerpoint/2010/main" val="235559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8C07-A87E-572E-8F31-7CAB889F6862}"/>
              </a:ext>
            </a:extLst>
          </p:cNvPr>
          <p:cNvSpPr>
            <a:spLocks noGrp="1"/>
          </p:cNvSpPr>
          <p:nvPr>
            <p:ph type="title"/>
          </p:nvPr>
        </p:nvSpPr>
        <p:spPr>
          <a:xfrm>
            <a:off x="525477" y="922097"/>
            <a:ext cx="8018449" cy="784156"/>
          </a:xfrm>
        </p:spPr>
        <p:txBody>
          <a:bodyPr anchor="ctr">
            <a:normAutofit/>
          </a:bodyPr>
          <a:lstStyle/>
          <a:p>
            <a:r>
              <a:rPr lang="en-US" sz="3600" cap="none" dirty="0">
                <a:latin typeface="Lucida Sans Unicode" panose="020B0602030504020204" pitchFamily="34" charset="0"/>
                <a:cs typeface="Lucida Sans Unicode" panose="020B0602030504020204" pitchFamily="34" charset="0"/>
              </a:rPr>
              <a:t>Philemon 1:23-24</a:t>
            </a:r>
          </a:p>
        </p:txBody>
      </p:sp>
      <p:sp>
        <p:nvSpPr>
          <p:cNvPr id="3" name="Content Placeholder 2">
            <a:extLst>
              <a:ext uri="{FF2B5EF4-FFF2-40B4-BE49-F238E27FC236}">
                <a16:creationId xmlns:a16="http://schemas.microsoft.com/office/drawing/2014/main" id="{ABBB6132-A5AE-2781-BFF3-C3B73E0C96F4}"/>
              </a:ext>
            </a:extLst>
          </p:cNvPr>
          <p:cNvSpPr>
            <a:spLocks noGrp="1"/>
          </p:cNvSpPr>
          <p:nvPr>
            <p:ph idx="1"/>
          </p:nvPr>
        </p:nvSpPr>
        <p:spPr>
          <a:xfrm>
            <a:off x="525477" y="1857080"/>
            <a:ext cx="8018449" cy="4194928"/>
          </a:xfrm>
        </p:spPr>
        <p:txBody>
          <a:bodyPr anchor="ctr">
            <a:noAutofit/>
          </a:bodyPr>
          <a:lstStyle/>
          <a:p>
            <a:pPr marL="0" indent="0">
              <a:lnSpc>
                <a:spcPct val="135000"/>
              </a:lnSpc>
              <a:spcBef>
                <a:spcPts val="0"/>
              </a:spcBef>
              <a:spcAft>
                <a:spcPts val="1200"/>
              </a:spcAft>
              <a:buNone/>
            </a:pPr>
            <a:r>
              <a:rPr lang="en-US" sz="2300" b="0" i="0" u="none" strike="noStrike" baseline="0" dirty="0">
                <a:latin typeface="Lucida Sans Unicode" panose="020B0602030504020204" pitchFamily="34" charset="0"/>
                <a:cs typeface="Lucida Sans Unicode" panose="020B0602030504020204" pitchFamily="34" charset="0"/>
              </a:rPr>
              <a:t>(23) </a:t>
            </a:r>
            <a:r>
              <a:rPr lang="en-US" sz="2300" b="0" i="0" u="none" strike="noStrike" baseline="0" dirty="0" err="1">
                <a:latin typeface="Lucida Sans Unicode" panose="020B0602030504020204" pitchFamily="34" charset="0"/>
                <a:cs typeface="Lucida Sans Unicode" panose="020B0602030504020204" pitchFamily="34" charset="0"/>
              </a:rPr>
              <a:t>Ephaphras</a:t>
            </a:r>
            <a:r>
              <a:rPr lang="en-US" sz="2300" b="0" i="0" u="none" strike="noStrike" baseline="0" dirty="0">
                <a:latin typeface="Lucida Sans Unicode" panose="020B0602030504020204" pitchFamily="34" charset="0"/>
                <a:cs typeface="Lucida Sans Unicode" panose="020B0602030504020204" pitchFamily="34" charset="0"/>
              </a:rPr>
              <a:t>, my fellow prisoner in Christ Jesus, greets you, (24) as do Mark, Aristarchus, Demas, </a:t>
            </a:r>
            <a:r>
              <a:rPr lang="en-US" sz="2300" b="1" i="0" u="none" strike="noStrike" baseline="0" dirty="0">
                <a:latin typeface="Lucida Sans Unicode" panose="020B0602030504020204" pitchFamily="34" charset="0"/>
                <a:cs typeface="Lucida Sans Unicode" panose="020B0602030504020204" pitchFamily="34" charset="0"/>
              </a:rPr>
              <a:t>Luke</a:t>
            </a:r>
            <a:r>
              <a:rPr lang="en-US" sz="2300" b="0" i="0" u="none" strike="noStrike" baseline="0" dirty="0">
                <a:latin typeface="Lucida Sans Unicode" panose="020B0602030504020204" pitchFamily="34" charset="0"/>
                <a:cs typeface="Lucida Sans Unicode" panose="020B0602030504020204" pitchFamily="34" charset="0"/>
              </a:rPr>
              <a:t>, my fellow laborers.</a:t>
            </a:r>
          </a:p>
        </p:txBody>
      </p:sp>
    </p:spTree>
    <p:extLst>
      <p:ext uri="{BB962C8B-B14F-4D97-AF65-F5344CB8AC3E}">
        <p14:creationId xmlns:p14="http://schemas.microsoft.com/office/powerpoint/2010/main" val="3549595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8C07-A87E-572E-8F31-7CAB889F6862}"/>
              </a:ext>
            </a:extLst>
          </p:cNvPr>
          <p:cNvSpPr>
            <a:spLocks noGrp="1"/>
          </p:cNvSpPr>
          <p:nvPr>
            <p:ph type="title"/>
          </p:nvPr>
        </p:nvSpPr>
        <p:spPr>
          <a:xfrm>
            <a:off x="525477" y="922097"/>
            <a:ext cx="8018449" cy="784156"/>
          </a:xfrm>
        </p:spPr>
        <p:txBody>
          <a:bodyPr anchor="ctr">
            <a:normAutofit/>
          </a:bodyPr>
          <a:lstStyle/>
          <a:p>
            <a:r>
              <a:rPr lang="en-US" sz="3600" cap="none" dirty="0">
                <a:latin typeface="Lucida Sans Unicode" panose="020B0602030504020204" pitchFamily="34" charset="0"/>
                <a:cs typeface="Lucida Sans Unicode" panose="020B0602030504020204" pitchFamily="34" charset="0"/>
              </a:rPr>
              <a:t>2 Timothy 4:11</a:t>
            </a:r>
          </a:p>
        </p:txBody>
      </p:sp>
      <p:sp>
        <p:nvSpPr>
          <p:cNvPr id="3" name="Content Placeholder 2">
            <a:extLst>
              <a:ext uri="{FF2B5EF4-FFF2-40B4-BE49-F238E27FC236}">
                <a16:creationId xmlns:a16="http://schemas.microsoft.com/office/drawing/2014/main" id="{ABBB6132-A5AE-2781-BFF3-C3B73E0C96F4}"/>
              </a:ext>
            </a:extLst>
          </p:cNvPr>
          <p:cNvSpPr>
            <a:spLocks noGrp="1"/>
          </p:cNvSpPr>
          <p:nvPr>
            <p:ph idx="1"/>
          </p:nvPr>
        </p:nvSpPr>
        <p:spPr>
          <a:xfrm>
            <a:off x="525477" y="1857080"/>
            <a:ext cx="8018449" cy="4194928"/>
          </a:xfrm>
        </p:spPr>
        <p:txBody>
          <a:bodyPr anchor="ctr">
            <a:noAutofit/>
          </a:bodyPr>
          <a:lstStyle/>
          <a:p>
            <a:pPr marL="0" indent="0">
              <a:lnSpc>
                <a:spcPct val="135000"/>
              </a:lnSpc>
              <a:spcBef>
                <a:spcPts val="0"/>
              </a:spcBef>
              <a:spcAft>
                <a:spcPts val="1200"/>
              </a:spcAft>
              <a:buNone/>
            </a:pPr>
            <a:r>
              <a:rPr lang="en-US" sz="2300" b="0" i="0" u="none" strike="noStrike" baseline="0" dirty="0">
                <a:latin typeface="Lucida Sans Unicode" panose="020B0602030504020204" pitchFamily="34" charset="0"/>
                <a:cs typeface="Lucida Sans Unicode" panose="020B0602030504020204" pitchFamily="34" charset="0"/>
              </a:rPr>
              <a:t>Only </a:t>
            </a:r>
            <a:r>
              <a:rPr lang="en-US" sz="2300" b="1" i="0" u="none" strike="noStrike" baseline="0" dirty="0">
                <a:latin typeface="Lucida Sans Unicode" panose="020B0602030504020204" pitchFamily="34" charset="0"/>
                <a:cs typeface="Lucida Sans Unicode" panose="020B0602030504020204" pitchFamily="34" charset="0"/>
              </a:rPr>
              <a:t>Luke</a:t>
            </a:r>
            <a:r>
              <a:rPr lang="en-US" sz="2300" b="0" i="0" u="none" strike="noStrike" baseline="0" dirty="0">
                <a:latin typeface="Lucida Sans Unicode" panose="020B0602030504020204" pitchFamily="34" charset="0"/>
                <a:cs typeface="Lucida Sans Unicode" panose="020B0602030504020204" pitchFamily="34" charset="0"/>
              </a:rPr>
              <a:t> is with me. Get Mark and bring him with you, for he is useful to me for ministry.</a:t>
            </a:r>
          </a:p>
        </p:txBody>
      </p:sp>
    </p:spTree>
    <p:extLst>
      <p:ext uri="{BB962C8B-B14F-4D97-AF65-F5344CB8AC3E}">
        <p14:creationId xmlns:p14="http://schemas.microsoft.com/office/powerpoint/2010/main" val="3461426104"/>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emplate>Chronicle</Template>
  <TotalTime>384</TotalTime>
  <Words>860</Words>
  <Application>Microsoft Office PowerPoint</Application>
  <PresentationFormat>On-screen Show (4:3)</PresentationFormat>
  <Paragraphs>40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Calisto MT</vt:lpstr>
      <vt:lpstr>Lucida Sans Unicode</vt:lpstr>
      <vt:lpstr>Univers Condensed</vt:lpstr>
      <vt:lpstr>Wingdings</vt:lpstr>
      <vt:lpstr>ChronicleVTI</vt:lpstr>
      <vt:lpstr>PowerPoint Presentation</vt:lpstr>
      <vt:lpstr>How is this study going to help ME?</vt:lpstr>
      <vt:lpstr>“According to Luke”? How Do We Know?</vt:lpstr>
      <vt:lpstr>Date</vt:lpstr>
      <vt:lpstr>“Most Excellent Theophilus”?</vt:lpstr>
      <vt:lpstr>More Information About Luke From Paul’s Epistles and the Book of Acts</vt:lpstr>
      <vt:lpstr>Colossians 4:10-11, 14</vt:lpstr>
      <vt:lpstr>Philemon 1:23-24</vt:lpstr>
      <vt:lpstr>2 Timothy 4:11</vt:lpstr>
      <vt:lpstr>Luke’s Activity in the Book of Acts</vt:lpstr>
      <vt:lpstr>Paul’s Reference to Luke’s Gospel</vt:lpstr>
      <vt:lpstr>Luke 1:1-4</vt:lpstr>
      <vt:lpstr>Significance of These Passages?</vt:lpstr>
      <vt:lpstr>Significance of These Passages?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Gibson</dc:creator>
  <cp:lastModifiedBy>William Gibson</cp:lastModifiedBy>
  <cp:revision>7</cp:revision>
  <cp:lastPrinted>2023-06-30T18:08:57Z</cp:lastPrinted>
  <dcterms:created xsi:type="dcterms:W3CDTF">2023-06-28T14:36:57Z</dcterms:created>
  <dcterms:modified xsi:type="dcterms:W3CDTF">2023-07-03T18:23:51Z</dcterms:modified>
</cp:coreProperties>
</file>