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852" autoAdjust="0"/>
  </p:normalViewPr>
  <p:slideViewPr>
    <p:cSldViewPr snapToGrid="0">
      <p:cViewPr varScale="1">
        <p:scale>
          <a:sx n="88" d="100"/>
          <a:sy n="88" d="100"/>
        </p:scale>
        <p:origin x="22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C5BF1-1499-4E01-AB52-CA756C55B2A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3549B-D756-4777-8F73-B61C7152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3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Samuel 12:13 records David’s response to Nathan’s rebuke, but it does not reveal the agony of his soul. Psalm 51 does!</a:t>
            </a:r>
          </a:p>
          <a:p>
            <a:endParaRPr lang="en-US" dirty="0"/>
          </a:p>
          <a:p>
            <a:r>
              <a:rPr lang="en-US" dirty="0"/>
              <a:t>Read it in NKJV, and then we’ll look at it section by section in another translation (NAS).</a:t>
            </a:r>
          </a:p>
          <a:p>
            <a:endParaRPr lang="en-US" dirty="0"/>
          </a:p>
          <a:p>
            <a:r>
              <a:rPr lang="en-US" dirty="0"/>
              <a:t>As we read through it, don’t just think of David’s sin, or about this particular sin of adultery. Think about your own sin.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3549B-D756-4777-8F73-B61C7152FD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3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words for wrong doing: transgressions (rebellion); iniquity (perverse, crooked, not in line with the ways of the Lord); sin (that which is deserving of punishment)</a:t>
            </a:r>
          </a:p>
          <a:p>
            <a:endParaRPr lang="en-US" dirty="0"/>
          </a:p>
          <a:p>
            <a:r>
              <a:rPr lang="en-US" dirty="0"/>
              <a:t>3 characteristics of God: grace, lovingkindness, compassion</a:t>
            </a:r>
          </a:p>
          <a:p>
            <a:endParaRPr lang="en-US" dirty="0"/>
          </a:p>
          <a:p>
            <a:r>
              <a:rPr lang="en-US" dirty="0"/>
              <a:t>As “great” as David’s sins were, there was something greater.</a:t>
            </a:r>
          </a:p>
          <a:p>
            <a:endParaRPr lang="en-US" dirty="0"/>
          </a:p>
          <a:p>
            <a:r>
              <a:rPr lang="en-US" dirty="0"/>
              <a:t>David’s hope for salvation was in the grace, </a:t>
            </a:r>
            <a:r>
              <a:rPr lang="en-US" dirty="0" err="1"/>
              <a:t>lovingkindess</a:t>
            </a:r>
            <a:r>
              <a:rPr lang="en-US" dirty="0"/>
              <a:t>, and compassion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3549B-D756-4777-8F73-B61C7152FD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2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confession, David certainly understands the magnitude of his sins, how truly horrible they were. No excuses offered, no shifting of blame.</a:t>
            </a:r>
          </a:p>
          <a:p>
            <a:endParaRPr lang="en-US" dirty="0"/>
          </a:p>
          <a:p>
            <a:r>
              <a:rPr lang="en-US" dirty="0"/>
              <a:t>“Ever before me”—we don’t realize how much they will haunt us, the guilt that will be ever before us.</a:t>
            </a:r>
          </a:p>
          <a:p>
            <a:endParaRPr lang="en-US" dirty="0"/>
          </a:p>
          <a:p>
            <a:r>
              <a:rPr lang="en-US" dirty="0"/>
              <a:t>You only? 1 Cor. 6:18 (against your own body); 1 Cor. 8:13 (against brethren, but also “against Christ”) Genesis 39:9.</a:t>
            </a:r>
          </a:p>
          <a:p>
            <a:endParaRPr lang="en-US" dirty="0"/>
          </a:p>
          <a:p>
            <a:r>
              <a:rPr lang="en-US" dirty="0"/>
              <a:t>“Justified when you speak…” You have every right to judge me, condemn me for my sins</a:t>
            </a:r>
          </a:p>
          <a:p>
            <a:endParaRPr lang="en-US" dirty="0"/>
          </a:p>
          <a:p>
            <a:r>
              <a:rPr lang="en-US" dirty="0"/>
              <a:t>v. 5: Deut. 1:39; Isaiah 7:16 to counter. Parallel passage: Psalms 22:9-10.</a:t>
            </a:r>
          </a:p>
          <a:p>
            <a:endParaRPr lang="en-US" dirty="0"/>
          </a:p>
          <a:p>
            <a:r>
              <a:rPr lang="en-US" dirty="0"/>
              <a:t>v. 6: to emphasize the magnitude of his sin, but also realizes where it all begins, where we must begin to be stronger against temptation.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3549B-D756-4777-8F73-B61C7152FD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24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Hyssop: cleansing agent: Hebrews 9:19; Lev. 14 (skin diseases); Numbers 19 (contact with dead body)</a:t>
            </a:r>
          </a:p>
          <a:p>
            <a:endParaRPr lang="en-US" dirty="0"/>
          </a:p>
          <a:p>
            <a:r>
              <a:rPr lang="en-US" dirty="0"/>
              <a:t>Whiter than snow: Isa. 1:18.</a:t>
            </a:r>
          </a:p>
          <a:p>
            <a:endParaRPr lang="en-US" dirty="0"/>
          </a:p>
          <a:p>
            <a:r>
              <a:rPr lang="en-US" dirty="0"/>
              <a:t>Hide your face: see Psalms 88:14 for God hiding his face from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3549B-D756-4777-8F73-B61C7152FD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33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new start, which will involve a clean heart (remember v. 6), a steadfast spirit, being sustained.</a:t>
            </a:r>
          </a:p>
          <a:p>
            <a:endParaRPr lang="en-US" dirty="0"/>
          </a:p>
          <a:p>
            <a:r>
              <a:rPr lang="en-US" dirty="0"/>
              <a:t>Take your Holy Spirit. Perhaps saying the same as first part of verse. See Psalms 139:7; 1 Samuel 16:14.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3549B-D756-4777-8F73-B61C7152FD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0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thankful for God’s grace He is ready to teach, sing, praise.</a:t>
            </a:r>
          </a:p>
          <a:p>
            <a:endParaRPr lang="en-US" dirty="0"/>
          </a:p>
          <a:p>
            <a:r>
              <a:rPr lang="en-US" dirty="0"/>
              <a:t>Sacrifices required, of course, but unless accompanied by broken and contrite heart, meaningless.</a:t>
            </a:r>
          </a:p>
          <a:p>
            <a:endParaRPr lang="en-US" dirty="0"/>
          </a:p>
          <a:p>
            <a:r>
              <a:rPr lang="en-US" dirty="0"/>
              <a:t>Joel 2:13; Psalms 34:18; Luke 18:13.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3549B-D756-4777-8F73-B61C7152FD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75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all the good, the favor He has asked God to show HIM. Now he is asking the same for his people.</a:t>
            </a:r>
          </a:p>
          <a:p>
            <a:endParaRPr lang="en-US" dirty="0"/>
          </a:p>
          <a:p>
            <a:r>
              <a:rPr lang="en-US" dirty="0"/>
              <a:t>Key points:</a:t>
            </a:r>
          </a:p>
          <a:p>
            <a:endParaRPr lang="en-US" dirty="0"/>
          </a:p>
          <a:p>
            <a:r>
              <a:rPr lang="en-US" dirty="0"/>
              <a:t>Difficult to overstate the magnitude of our own sins.</a:t>
            </a:r>
          </a:p>
          <a:p>
            <a:endParaRPr lang="en-US" dirty="0"/>
          </a:p>
          <a:p>
            <a:r>
              <a:rPr lang="en-US" dirty="0"/>
              <a:t>But also difficult to overstate the greatness of God’s love, grace, mercy, etc.</a:t>
            </a:r>
          </a:p>
          <a:p>
            <a:endParaRPr lang="en-US" dirty="0"/>
          </a:p>
          <a:p>
            <a:r>
              <a:rPr lang="en-US" dirty="0"/>
              <a:t>The more we appreciate the first, the more we’ll appreciate the second.</a:t>
            </a:r>
          </a:p>
          <a:p>
            <a:endParaRPr lang="en-US" dirty="0"/>
          </a:p>
          <a:p>
            <a:r>
              <a:rPr lang="en-US" dirty="0"/>
              <a:t>And the more profoundly we appreciate God’s grace, the more we will teach, sing, praise.</a:t>
            </a:r>
          </a:p>
          <a:p>
            <a:endParaRPr lang="en-US" dirty="0"/>
          </a:p>
          <a:p>
            <a:r>
              <a:rPr lang="en-US" dirty="0"/>
              <a:t>But let’s not cheapen God’s grace. Let’s come to Him with a broken and contrite heart, with a wholehearted commitment to steadfastly serve Him.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3549B-D756-4777-8F73-B61C7152FD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63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0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2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585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1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0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9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5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1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3E8B1C-86EF-43CF-8304-249481088644}" type="datetimeFigureOut">
              <a:rPr lang="en-US" smtClean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672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pos="5382" userDrawn="1">
          <p15:clr>
            <a:srgbClr val="F26B43"/>
          </p15:clr>
        </p15:guide>
        <p15:guide id="6" pos="378" userDrawn="1">
          <p15:clr>
            <a:srgbClr val="F26B43"/>
          </p15:clr>
        </p15:guide>
        <p15:guide id="7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4A52-AECB-00FD-7213-4BC5404A57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 51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51966-A0A9-7044-9EA2-1ABC702F3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440105" cy="2150882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Psalm of David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when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Nathan the prophet went to him, after he had gone in to Bathsheba.”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Samuel 11-12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have sinned against the LORD” (2 Sam. 12:13).</a:t>
            </a:r>
          </a:p>
        </p:txBody>
      </p:sp>
    </p:spTree>
    <p:extLst>
      <p:ext uri="{BB962C8B-B14F-4D97-AF65-F5344CB8AC3E}">
        <p14:creationId xmlns:p14="http://schemas.microsoft.com/office/powerpoint/2010/main" val="255035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9D81-FD48-8CB0-F743-D7488C95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David’s Plea for Mercy (1-2)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1C7A-87E8-BF51-E967-24C48FCF7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indent="0" algn="l" rtl="0">
              <a:lnSpc>
                <a:spcPct val="135000"/>
              </a:lnSpc>
              <a:spcBef>
                <a:spcPts val="0"/>
              </a:spcBef>
              <a:buNone/>
            </a:pP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(1) Be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gracious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me, O God, according to Your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lovingkindness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According to the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greatness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Your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compassion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blot out my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transgressions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 (2)  Wash me thoroughly from my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iniquity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cleanse me from my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96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9D81-FD48-8CB0-F743-D7488C95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David’s Confession (3-6)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1C7A-87E8-BF51-E967-24C48FCF7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indent="0" algn="l" rtl="0">
              <a:lnSpc>
                <a:spcPct val="135000"/>
              </a:lnSpc>
              <a:spcBef>
                <a:spcPts val="0"/>
              </a:spcBef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(3) 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I know my transgressions, And my sin is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ever before me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 (4)  Against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You, You only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I have sinned And done what is evil in Your sight,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that You are justified when You speak And blameless when You judge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 (5)  Behold, I was brought forth in iniquity, And in sin my mother conceived me.  (6)  Behold, You desire truth in the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innermost being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in the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hidden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part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You will make me know wisdom.</a:t>
            </a:r>
          </a:p>
        </p:txBody>
      </p:sp>
    </p:spTree>
    <p:extLst>
      <p:ext uri="{BB962C8B-B14F-4D97-AF65-F5344CB8AC3E}">
        <p14:creationId xmlns:p14="http://schemas.microsoft.com/office/powerpoint/2010/main" val="414208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9D81-FD48-8CB0-F743-D7488C95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David’s Plea for Full Forgiveness (7-9)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1C7A-87E8-BF51-E967-24C48FCF7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(7) </a:t>
            </a:r>
            <a:r>
              <a:rPr lang="en-US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Purify me with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hyssop</a:t>
            </a:r>
            <a:r>
              <a:rPr lang="en-US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I shall be clean; Wash me, and I shall be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whiter than snow</a:t>
            </a:r>
            <a:r>
              <a:rPr lang="en-US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 (8)  Make me to hear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joy and gladness</a:t>
            </a:r>
            <a:r>
              <a:rPr lang="en-US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Let the bones which You have broken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rejoice</a:t>
            </a:r>
            <a:r>
              <a:rPr lang="en-US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 (9) 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Hide Your face from my sins</a:t>
            </a:r>
            <a:r>
              <a:rPr lang="en-US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blot out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</a:t>
            </a:r>
            <a:r>
              <a:rPr lang="en-US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my iniquities.</a:t>
            </a:r>
          </a:p>
        </p:txBody>
      </p:sp>
    </p:spTree>
    <p:extLst>
      <p:ext uri="{BB962C8B-B14F-4D97-AF65-F5344CB8AC3E}">
        <p14:creationId xmlns:p14="http://schemas.microsoft.com/office/powerpoint/2010/main" val="129119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9D81-FD48-8CB0-F743-D7488C95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David’s Plea for a New Beginning (10-12)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1C7A-87E8-BF51-E967-24C48FCF7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(10) Create in me a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clean heart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O God, And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renew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steadfast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within me.  (11)  Do not cast me away from Your presence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do not take Your Holy Spirit from me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 (12)  Restore to me the joy of Your salvation And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sustain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me with a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willing spirit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950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9D81-FD48-8CB0-F743-D7488C95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David’s Repentance (13-17)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1C7A-87E8-BF51-E967-24C48FCF7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(13) </a:t>
            </a:r>
            <a:r>
              <a:rPr lang="en-US" b="0" i="1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Then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 will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transgressors Your ways, And sinners will be converted to You.  (14)  Deliver me from blood guiltiness, O God, the God of my salvation; </a:t>
            </a:r>
            <a:r>
              <a:rPr lang="en-US" b="0" i="1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Then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my tongue will joyfully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Your righteousness.  (15)  O Lord, open my lips, That my mouth may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declare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praise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 (16)  For You do not delight in sacrifice, otherwise I would give it; You are not pleased with burnt offering.  (17)  The sacrifices of God are a </a:t>
            </a:r>
            <a:r>
              <a:rPr lang="en-US" b="1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broken spirit; A broken and a contrite heart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O God, You will not despise.</a:t>
            </a:r>
          </a:p>
        </p:txBody>
      </p:sp>
    </p:spTree>
    <p:extLst>
      <p:ext uri="{BB962C8B-B14F-4D97-AF65-F5344CB8AC3E}">
        <p14:creationId xmlns:p14="http://schemas.microsoft.com/office/powerpoint/2010/main" val="16232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9D81-FD48-8CB0-F743-D7488C95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David’s Plea for Zion (18-19)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1C7A-87E8-BF51-E967-24C48FCF7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(18) </a:t>
            </a:r>
            <a:r>
              <a:rPr lang="en-US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Your favor do good to Zion; Build the walls of Jerusalem.  (19)  Then You will delight in righteous sacrifices, In burnt offering and whole burnt offering; Then young bulls will be offered on Your altar.</a:t>
            </a:r>
          </a:p>
        </p:txBody>
      </p:sp>
    </p:spTree>
    <p:extLst>
      <p:ext uri="{BB962C8B-B14F-4D97-AF65-F5344CB8AC3E}">
        <p14:creationId xmlns:p14="http://schemas.microsoft.com/office/powerpoint/2010/main" val="3756625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FEC19BC-403C-4A50-B64E-D23440F0CBED}" vid="{040AAF31-1C43-48C4-9172-D379A7206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166</TotalTime>
  <Words>1060</Words>
  <Application>Microsoft Office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Lucida Sans Unicode</vt:lpstr>
      <vt:lpstr>Theme1</vt:lpstr>
      <vt:lpstr>Psalm 51</vt:lpstr>
      <vt:lpstr>David’s Plea for Mercy (1-2)</vt:lpstr>
      <vt:lpstr>David’s Confession (3-6)</vt:lpstr>
      <vt:lpstr>David’s Plea for Full Forgiveness (7-9)</vt:lpstr>
      <vt:lpstr>David’s Plea for a New Beginning (10-12)</vt:lpstr>
      <vt:lpstr>David’s Repentance (13-17)</vt:lpstr>
      <vt:lpstr>David’s Plea for Zion (18-19)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51</dc:title>
  <dc:creator>William Gibson</dc:creator>
  <cp:lastModifiedBy>William Gibson</cp:lastModifiedBy>
  <cp:revision>7</cp:revision>
  <dcterms:created xsi:type="dcterms:W3CDTF">2023-07-05T20:29:17Z</dcterms:created>
  <dcterms:modified xsi:type="dcterms:W3CDTF">2023-07-11T15:24:50Z</dcterms:modified>
</cp:coreProperties>
</file>